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47"/>
  </p:notesMasterIdLst>
  <p:handoutMasterIdLst>
    <p:handoutMasterId r:id="rId48"/>
  </p:handoutMasterIdLst>
  <p:sldIdLst>
    <p:sldId id="283" r:id="rId6"/>
    <p:sldId id="365" r:id="rId7"/>
    <p:sldId id="258" r:id="rId8"/>
    <p:sldId id="269" r:id="rId9"/>
    <p:sldId id="263" r:id="rId10"/>
    <p:sldId id="267" r:id="rId11"/>
    <p:sldId id="272" r:id="rId12"/>
    <p:sldId id="310" r:id="rId13"/>
    <p:sldId id="311" r:id="rId14"/>
    <p:sldId id="309" r:id="rId15"/>
    <p:sldId id="313" r:id="rId16"/>
    <p:sldId id="314" r:id="rId17"/>
    <p:sldId id="317" r:id="rId18"/>
    <p:sldId id="315" r:id="rId19"/>
    <p:sldId id="274" r:id="rId20"/>
    <p:sldId id="276" r:id="rId21"/>
    <p:sldId id="277" r:id="rId22"/>
    <p:sldId id="279" r:id="rId23"/>
    <p:sldId id="280" r:id="rId24"/>
    <p:sldId id="282" r:id="rId25"/>
    <p:sldId id="378" r:id="rId26"/>
    <p:sldId id="281" r:id="rId27"/>
    <p:sldId id="286" r:id="rId28"/>
    <p:sldId id="287" r:id="rId29"/>
    <p:sldId id="288" r:id="rId30"/>
    <p:sldId id="289" r:id="rId31"/>
    <p:sldId id="2147482890" r:id="rId32"/>
    <p:sldId id="290" r:id="rId33"/>
    <p:sldId id="292" r:id="rId34"/>
    <p:sldId id="291" r:id="rId35"/>
    <p:sldId id="293" r:id="rId36"/>
    <p:sldId id="294" r:id="rId37"/>
    <p:sldId id="295" r:id="rId38"/>
    <p:sldId id="302" r:id="rId39"/>
    <p:sldId id="303" r:id="rId40"/>
    <p:sldId id="305" r:id="rId41"/>
    <p:sldId id="306" r:id="rId42"/>
    <p:sldId id="304" r:id="rId43"/>
    <p:sldId id="307" r:id="rId44"/>
    <p:sldId id="308" r:id="rId45"/>
    <p:sldId id="377" r:id="rId4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83"/>
          </p14:sldIdLst>
        </p14:section>
        <p14:section name="Live-Session-SPA" id="{B9C86BE3-CCD5-495F-8E27-EB498F132A85}">
          <p14:sldIdLst>
            <p14:sldId id="365"/>
          </p14:sldIdLst>
        </p14:section>
        <p14:section name="Overview" id="{3CAE196B-5A6C-4D22-A2AD-1CDB052C40B7}">
          <p14:sldIdLst/>
        </p14:section>
        <p14:section name="Content" id="{660B4914-61C5-4613-82D6-881ED96EA14E}">
          <p14:sldIdLst>
            <p14:sldId id="258"/>
            <p14:sldId id="269"/>
            <p14:sldId id="263"/>
            <p14:sldId id="267"/>
            <p14:sldId id="272"/>
            <p14:sldId id="310"/>
            <p14:sldId id="311"/>
            <p14:sldId id="309"/>
            <p14:sldId id="313"/>
            <p14:sldId id="314"/>
            <p14:sldId id="317"/>
            <p14:sldId id="315"/>
            <p14:sldId id="274"/>
            <p14:sldId id="276"/>
            <p14:sldId id="277"/>
            <p14:sldId id="279"/>
            <p14:sldId id="280"/>
            <p14:sldId id="282"/>
            <p14:sldId id="378"/>
            <p14:sldId id="281"/>
            <p14:sldId id="286"/>
            <p14:sldId id="287"/>
            <p14:sldId id="288"/>
            <p14:sldId id="289"/>
            <p14:sldId id="2147482890"/>
            <p14:sldId id="290"/>
            <p14:sldId id="292"/>
          </p14:sldIdLst>
        </p14:section>
        <p14:section name="Thank you" id="{18039BEC-4E63-4173-80E5-4B32294302B2}">
          <p14:sldIdLst>
            <p14:sldId id="291"/>
            <p14:sldId id="293"/>
            <p14:sldId id="294"/>
            <p14:sldId id="295"/>
            <p14:sldId id="302"/>
            <p14:sldId id="303"/>
            <p14:sldId id="305"/>
            <p14:sldId id="306"/>
            <p14:sldId id="304"/>
            <p14:sldId id="307"/>
            <p14:sldId id="308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15"/>
    <a:srgbClr val="FFFDD9"/>
    <a:srgbClr val="ECE67B"/>
    <a:srgbClr val="AB93C3"/>
    <a:srgbClr val="997DB6"/>
    <a:srgbClr val="9689B5"/>
    <a:srgbClr val="745FAC"/>
    <a:srgbClr val="574C9C"/>
    <a:srgbClr val="382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D2C18-B1A6-EAD4-E648-B71904B34F03}" v="4" dt="2025-10-07T19:08:38.900"/>
    <p1510:client id="{18CC0691-C29A-5786-F8E1-A771B0BDAAF0}" v="68" dt="2025-10-07T16:35:18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35"/>
  </p:normalViewPr>
  <p:slideViewPr>
    <p:cSldViewPr snapToGrid="0">
      <p:cViewPr>
        <p:scale>
          <a:sx n="120" d="100"/>
          <a:sy n="120" d="100"/>
        </p:scale>
        <p:origin x="2080" y="840"/>
      </p:cViewPr>
      <p:guideLst/>
    </p:cSldViewPr>
  </p:slideViewPr>
  <p:outlineViewPr>
    <p:cViewPr>
      <p:scale>
        <a:sx n="33" d="100"/>
        <a:sy n="33" d="100"/>
      </p:scale>
      <p:origin x="0" y="-42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yneth Pena" userId="44cc1f8ab856a05a" providerId="Windows Live" clId="Web-{159D2C18-B1A6-EAD4-E648-B71904B34F03}"/>
    <pc:docChg chg="modSld">
      <pc:chgData name="Gwyneth Pena" userId="44cc1f8ab856a05a" providerId="Windows Live" clId="Web-{159D2C18-B1A6-EAD4-E648-B71904B34F03}" dt="2025-10-07T19:08:38.900" v="3" actId="1076"/>
      <pc:docMkLst>
        <pc:docMk/>
      </pc:docMkLst>
      <pc:sldChg chg="addSp modSp">
        <pc:chgData name="Gwyneth Pena" userId="44cc1f8ab856a05a" providerId="Windows Live" clId="Web-{159D2C18-B1A6-EAD4-E648-B71904B34F03}" dt="2025-10-07T19:08:38.900" v="3" actId="1076"/>
        <pc:sldMkLst>
          <pc:docMk/>
          <pc:sldMk cId="2366346623" sldId="258"/>
        </pc:sldMkLst>
        <pc:picChg chg="add mod">
          <ac:chgData name="Gwyneth Pena" userId="44cc1f8ab856a05a" providerId="Windows Live" clId="Web-{159D2C18-B1A6-EAD4-E648-B71904B34F03}" dt="2025-10-07T19:08:27.930" v="1" actId="1076"/>
          <ac:picMkLst>
            <pc:docMk/>
            <pc:sldMk cId="2366346623" sldId="258"/>
            <ac:picMk id="5" creationId="{8ABD10DE-2FDB-2705-BC4C-D15799A226C7}"/>
          </ac:picMkLst>
        </pc:picChg>
        <pc:picChg chg="add mod">
          <ac:chgData name="Gwyneth Pena" userId="44cc1f8ab856a05a" providerId="Windows Live" clId="Web-{159D2C18-B1A6-EAD4-E648-B71904B34F03}" dt="2025-10-07T19:08:38.900" v="3" actId="1076"/>
          <ac:picMkLst>
            <pc:docMk/>
            <pc:sldMk cId="2366346623" sldId="258"/>
            <ac:picMk id="6" creationId="{76DDA9EB-2D65-5FC8-441A-67B5B5C3DA8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464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7FE7-18C4-8569-2B65-66F87F111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BECE4-3E40-D97D-1EDE-BADC96B40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61967-F03C-1452-5B54-0327AE3C4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200" kern="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EB4FC-F35F-886E-D99A-266726FE0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563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0348B-6ADC-9555-1E46-71951DAB8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39517-4FD1-CFE5-E949-8364D0BC3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9A18A-BC19-A29C-6B69-8301ADB79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6101E-73CB-D0D2-D0E5-7FDAA6E9B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5826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5FF41-315A-B0EE-5843-B7E767D4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8CA74-89C2-E4C6-F9A8-3D69DEC54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A16A-0DB1-9474-0667-299FA75FD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F06C0-563A-A418-9520-4ED0D6070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8275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93AD5-375A-D715-1E61-A4C2EF07E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F693D-DC71-B3A0-83CF-FFF207E2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0BA03-AEA8-2135-D522-4B7DDFE42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AE450-527A-B9A9-FA18-F61425BF0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191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3EC0C-EFE3-C3CD-5D5F-3A7075D3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23201-8414-E85C-C410-795268CDF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6E0F6-F3BE-A032-4CB0-5A274FA30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F3590-41B9-7418-E598-A7D907889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753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D12E5-3A47-504F-3A35-B589B6698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4D074-0507-6B70-E671-102D636EE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99D92-89D7-C1C1-110A-2960AF841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9D8D5-9155-EF43-B9DF-ED27365E0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0035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B9C96-FB58-0DE1-658F-6C279AB4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EC9A5-1372-BF56-0CEC-8CE43391B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3C0CC-46EC-16E7-8B0F-1D4690E0C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7FFBB-E080-9AEC-41DE-07E76BD96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8816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2637E-093F-EB91-4FA3-D1EA77AB2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B07B9-209E-D9F1-FE1F-250F3A5A0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D391A-936C-9E32-D398-DA4BF1192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BCAC7-3514-901F-EBA3-878597A33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8570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F3A9D-D26A-F2F8-2313-F7A3771B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722C7-4307-0384-8082-5CF5FD268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337A9-9BCB-18F9-1EA6-C8925748F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3A7C8-DA6A-F8CD-63B4-9CE51A4A5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0593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FD24E-FF56-B30D-2ADB-EB3DA5A8F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000EB-2364-3A7B-0CD4-FBE630ED5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8ECB3-BB77-87BF-61CD-85437EFC8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8BD9D-B887-C2C2-E69C-27F04E1CD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64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C15D9-9EF8-2778-E2A2-6FB18063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5A5D7-300B-D84B-B03B-FC47768FF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2C2E8-552F-6696-61EB-32BC2DF92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FD999-5D05-2065-054E-B6A606CBB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7005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>
              <a:solidFill>
                <a:srgbClr val="0A3069"/>
              </a:solidFill>
              <a:effectLst/>
              <a:latin typeface="Menl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6529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6396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3256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4053-F41E-149C-7E3E-7C824E98F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80CC6-B8E5-423D-D6DF-7B3036473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AD8F42-FD09-6DD2-A40E-05A47EC0F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9417B-B3F4-35E4-C6A5-B537C6C9C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2534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03BA-7A98-B553-815D-6AAC874B7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0D77E1-13E3-9233-76E1-9833EDCA43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2BB19-966A-9ED6-D4CE-CF834BB80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2A178-566F-DE6B-FFD7-34AF07E35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6212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28009-ACE7-6725-C774-CC40ED6A7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E2856-710B-B5A1-3A13-26E1C4F2F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D2358-F943-E7EA-1EFC-3E8E4A7AB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98412-0BB1-4FB9-794F-0E2EF6A50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3009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82D1B-8A7D-F5CA-A5A8-C0FDA8D68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6DA83E-4EED-9899-EC12-B2C83A447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B16-4BBA-60D7-D7A3-6C7F253F6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1421F-D3FD-72C5-F162-8C77A0B03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7145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3DE4-CA9C-5EC7-7042-444D744B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70249-F295-4F40-052F-539BBB13B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4C93C-5EDF-02B4-39A6-1B7DB0CB9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D82F2-B260-07FE-FC0C-6F449A080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5350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9039-0933-7468-7E25-E4ECD1BA7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223D9-69D6-0051-B85F-5EE11C348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27A65-F867-EF9F-1F1B-C99AD92C6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551E1-F78E-0A8B-5B96-DAE121B6A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6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8381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2095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324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987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85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394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739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07/10/2025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transformer-explaine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models/gpt-4o" TargetMode="External"/><Relationship Id="rId2" Type="http://schemas.openxmlformats.org/officeDocument/2006/relationships/hyperlink" Target="https://platform.openai.com/docs/models/gpt-5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anthropic.com/news/claude-4" TargetMode="External"/><Relationship Id="rId4" Type="http://schemas.openxmlformats.org/officeDocument/2006/relationships/hyperlink" Target="https://deepmind.google/models/gemin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rketplace/model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vector-embedding-demos" TargetMode="External"/><Relationship Id="rId2" Type="http://schemas.openxmlformats.org/officeDocument/2006/relationships/hyperlink" Target="https://aka.ms/python-openai-demos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youtube.com/watch?v=0WwpMFMHEOo" TargetMode="Externa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" TargetMode="External"/><Relationship Id="rId7" Type="http://schemas.openxmlformats.org/officeDocument/2006/relationships/hyperlink" Target="https://github.com/Mozilla-Ocho/llamafi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ollama.com/" TargetMode="External"/><Relationship Id="rId5" Type="http://schemas.openxmlformats.org/officeDocument/2006/relationships/hyperlink" Target="https://github.com/marketplace/models" TargetMode="External"/><Relationship Id="rId4" Type="http://schemas.openxmlformats.org/officeDocument/2006/relationships/hyperlink" Target="https://aka.ms/oaiappl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developer/ai/keyless-connection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openai-demos/blob/main/spanish/chat.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chat_stream.py" TargetMode="Externa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chat_history.py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madebyg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youtube.com/@lagp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openai-demos/blob/main/spanish/prompt_engineering.p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openai-demos/blob/main/spanish/few_shot_examples.p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openai-demos/blob/main/spanish/chained_calls.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hat-vision-ap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hyperlink" Target="https://aka.ms/chat-vision-app/demo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og/streaming-in-llm-chat-ap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ka.ms/blog/async-for-llm-app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og-quart-vs-fastapi" TargetMode="External"/><Relationship Id="rId7" Type="http://schemas.openxmlformats.org/officeDocument/2006/relationships/hyperlink" Target="https://aka.ms/voicerag/rep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ka.ms/rag-postgres" TargetMode="External"/><Relationship Id="rId5" Type="http://schemas.openxmlformats.org/officeDocument/2006/relationships/hyperlink" Target="https://aka.ms/ragchat" TargetMode="External"/><Relationship Id="rId4" Type="http://schemas.openxmlformats.org/officeDocument/2006/relationships/hyperlink" Target="https://aka.ms/chat-vision-ap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madebygps" TargetMode="External"/><Relationship Id="rId7" Type="http://schemas.openxmlformats.org/officeDocument/2006/relationships/hyperlink" Target="http://aka.ms/PythonIA/grabacion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aka.ms/PythonIA/recursos" TargetMode="External"/><Relationship Id="rId5" Type="http://schemas.openxmlformats.org/officeDocument/2006/relationships/hyperlink" Target="https://aka.ms/pythonia/horas" TargetMode="External"/><Relationship Id="rId4" Type="http://schemas.openxmlformats.org/officeDocument/2006/relationships/hyperlink" Target="https://youtube.com/@lagp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.research.google/2022/11/characterizing-emergent-phenomena-i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tokeniz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000">
                <a:solidFill>
                  <a:schemeClr val="bg1"/>
                </a:solidFill>
              </a:rPr>
              <a:t>Python + IA</a:t>
            </a:r>
          </a:p>
        </p:txBody>
      </p:sp>
    </p:spTree>
    <p:extLst>
      <p:ext uri="{BB962C8B-B14F-4D97-AF65-F5344CB8AC3E}">
        <p14:creationId xmlns:p14="http://schemas.microsoft.com/office/powerpoint/2010/main" val="171907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7D75E-B148-8B25-8ECD-8A7E058A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DD09-E7C6-7768-C925-E9FAE0D3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Entradas y </a:t>
            </a:r>
            <a:r>
              <a:rPr lang="en-US" err="1"/>
              <a:t>salidas</a:t>
            </a:r>
            <a:r>
              <a:rPr lang="en-US"/>
              <a:t> del </a:t>
            </a:r>
            <a:r>
              <a:rPr lang="en-US" err="1"/>
              <a:t>modelo</a:t>
            </a:r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F029264A-EA88-6067-9F11-6A30BEDB58D6}"/>
              </a:ext>
            </a:extLst>
          </p:cNvPr>
          <p:cNvSpPr/>
          <p:nvPr/>
        </p:nvSpPr>
        <p:spPr bwMode="auto">
          <a:xfrm>
            <a:off x="1216800" y="2655889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>
                <a:latin typeface="+mj-lt"/>
              </a:rPr>
              <a:t>H</a:t>
            </a:r>
            <a:endParaRPr lang="en-US" sz="1800">
              <a:latin typeface="+mj-lt"/>
            </a:endParaRP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5AB4258D-0BAB-E84F-8293-9B3F7C31A8E7}"/>
              </a:ext>
            </a:extLst>
          </p:cNvPr>
          <p:cNvSpPr/>
          <p:nvPr/>
        </p:nvSpPr>
        <p:spPr bwMode="auto">
          <a:xfrm>
            <a:off x="2521240" y="2655888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800" err="1">
                <a:latin typeface="+mj-lt"/>
              </a:rPr>
              <a:t>abl</a:t>
            </a:r>
            <a:endParaRPr lang="en-US" sz="1800">
              <a:latin typeface="+mj-lt"/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85C0387D-4198-B77A-8424-10928FA14950}"/>
              </a:ext>
            </a:extLst>
          </p:cNvPr>
          <p:cNvSpPr/>
          <p:nvPr/>
        </p:nvSpPr>
        <p:spPr bwMode="auto">
          <a:xfrm>
            <a:off x="3825680" y="2655887"/>
            <a:ext cx="1304440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800" err="1">
                <a:latin typeface="+mj-lt"/>
              </a:rPr>
              <a:t>aremos</a:t>
            </a:r>
            <a:endParaRPr lang="en-US" sz="1800">
              <a:latin typeface="+mj-lt"/>
            </a:endParaRPr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76A262AE-535C-E341-2683-F0046F930EBB}"/>
              </a:ext>
            </a:extLst>
          </p:cNvPr>
          <p:cNvSpPr/>
          <p:nvPr/>
        </p:nvSpPr>
        <p:spPr bwMode="auto">
          <a:xfrm>
            <a:off x="5358720" y="2639112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>
                <a:latin typeface="+mj-lt"/>
              </a:rPr>
              <a:t>de</a:t>
            </a:r>
            <a:endParaRPr lang="en-US" sz="1800"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5DE595-5AA6-5977-2AB1-CD1B3E0DD4B8}"/>
              </a:ext>
            </a:extLst>
          </p:cNvPr>
          <p:cNvSpPr/>
          <p:nvPr/>
        </p:nvSpPr>
        <p:spPr bwMode="auto">
          <a:xfrm>
            <a:off x="6663160" y="2639111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800" err="1">
                <a:latin typeface="+mj-lt"/>
              </a:rPr>
              <a:t>ll</a:t>
            </a:r>
            <a:endParaRPr lang="en-US" sz="1800">
              <a:latin typeface="+mj-lt"/>
            </a:endParaRP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9623F234-BA93-A06A-0D07-DA72810D79EE}"/>
              </a:ext>
            </a:extLst>
          </p:cNvPr>
          <p:cNvSpPr/>
          <p:nvPr/>
        </p:nvSpPr>
        <p:spPr bwMode="auto">
          <a:xfrm>
            <a:off x="7967600" y="2655887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err="1">
                <a:latin typeface="+mj-lt"/>
              </a:rPr>
              <a:t>ms</a:t>
            </a:r>
            <a:endParaRPr lang="en-US" sz="1800">
              <a:latin typeface="+mj-l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63F414-D2CF-3BD9-1B54-10FEAE1CCD3A}"/>
              </a:ext>
            </a:extLst>
          </p:cNvPr>
          <p:cNvSpPr/>
          <p:nvPr/>
        </p:nvSpPr>
        <p:spPr bwMode="auto">
          <a:xfrm>
            <a:off x="3825680" y="3971189"/>
            <a:ext cx="1935239" cy="830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n tokens </a:t>
            </a:r>
            <a:r>
              <a:rPr lang="en-US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de entrada</a:t>
            </a:r>
            <a:endParaRPr lang="en-US" sz="180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Pro Semibold"/>
              <a:cs typeface="Segoe UI"/>
            </a:endParaRPr>
          </a:p>
        </p:txBody>
      </p:sp>
      <p:cxnSp>
        <p:nvCxnSpPr>
          <p:cNvPr id="14" name="Straight Arrow Connector 13" descr="Arrow from left to right">
            <a:extLst>
              <a:ext uri="{FF2B5EF4-FFF2-40B4-BE49-F238E27FC236}">
                <a16:creationId xmlns:a16="http://schemas.microsoft.com/office/drawing/2014/main" id="{8E88E4B5-DD3E-2F96-1F71-9920E13EED96}"/>
              </a:ext>
            </a:extLst>
          </p:cNvPr>
          <p:cNvCxnSpPr>
            <a:cxnSpLocks/>
          </p:cNvCxnSpPr>
          <p:nvPr/>
        </p:nvCxnSpPr>
        <p:spPr>
          <a:xfrm>
            <a:off x="9169728" y="3202058"/>
            <a:ext cx="83427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D37ED342-0866-CBC1-7973-3431851ACCB0}"/>
              </a:ext>
            </a:extLst>
          </p:cNvPr>
          <p:cNvSpPr/>
          <p:nvPr/>
        </p:nvSpPr>
        <p:spPr bwMode="auto">
          <a:xfrm>
            <a:off x="10356003" y="2655887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800">
                <a:latin typeface="+mj-lt"/>
              </a:rPr>
              <a:t>hoy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CA20B0-935B-9A92-0ABC-76A8B7613159}"/>
              </a:ext>
            </a:extLst>
          </p:cNvPr>
          <p:cNvSpPr/>
          <p:nvPr/>
        </p:nvSpPr>
        <p:spPr bwMode="auto">
          <a:xfrm>
            <a:off x="9927745" y="3971189"/>
            <a:ext cx="1935239" cy="830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1 token de </a:t>
            </a:r>
            <a:r>
              <a:rPr lang="en-US" sz="1800" err="1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salida</a:t>
            </a:r>
            <a:endParaRPr lang="en-US" sz="180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Pro Semibold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445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4.16667E-7 0.0525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1.66667E-6 -3.7037E-6 L -1.66667E-6 0.0525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-3.7037E-6 L 2.29167E-6 0.052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95833E-6 1.11111E-6 L -3.95833E-6 0.0525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1.11111E-6 L 4.79167E-6 0.0525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7037E-6 L 3.75E-6 0.0525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3.7037E-6 L 2.08333E-7 0.05255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04167E-6 -3.33333E-6 L 1.04167E-6 0.05255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3.33333E-6 L 2.08333E-7 0.05255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384AA-CA08-BB2F-B20C-4192E00D8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FF09-A0DB-B440-EDED-57D579B1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 </a:t>
            </a:r>
            <a:r>
              <a:rPr lang="en-US" err="1"/>
              <a:t>contexto</a:t>
            </a:r>
            <a:r>
              <a:rPr lang="en-US"/>
              <a:t> se </a:t>
            </a:r>
            <a:r>
              <a:rPr lang="en-US" err="1"/>
              <a:t>expande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7CB976-8127-F40E-544D-E9615FDF00D9}"/>
              </a:ext>
            </a:extLst>
          </p:cNvPr>
          <p:cNvSpPr txBox="1"/>
          <p:nvPr/>
        </p:nvSpPr>
        <p:spPr>
          <a:xfrm>
            <a:off x="1213440" y="5557590"/>
            <a:ext cx="595630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Ins="0" rtlCol="0">
            <a:spAutoFit/>
          </a:bodyPr>
          <a:lstStyle/>
          <a:p>
            <a:r>
              <a:rPr lang="en-US" err="1"/>
              <a:t>Hablaremos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llms</a:t>
            </a:r>
            <a:r>
              <a:rPr lang="en-US"/>
              <a:t> hoy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clase</a:t>
            </a:r>
            <a:r>
              <a:rPr lang="en-US"/>
              <a:t> de </a:t>
            </a:r>
            <a:r>
              <a:rPr lang="en-US" err="1"/>
              <a:t>programación</a:t>
            </a:r>
            <a:r>
              <a:rPr lang="en-US"/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B2BEF67-E4DB-9A69-6933-6613F17C2110}"/>
              </a:ext>
            </a:extLst>
          </p:cNvPr>
          <p:cNvGrpSpPr/>
          <p:nvPr/>
        </p:nvGrpSpPr>
        <p:grpSpPr>
          <a:xfrm>
            <a:off x="1213441" y="5024817"/>
            <a:ext cx="5956301" cy="369332"/>
            <a:chOff x="1213441" y="5014650"/>
            <a:chExt cx="595630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4CFFC-1DB4-5389-2ECF-FA62A2D057B6}"/>
                </a:ext>
              </a:extLst>
            </p:cNvPr>
            <p:cNvSpPr txBox="1"/>
            <p:nvPr/>
          </p:nvSpPr>
          <p:spPr>
            <a:xfrm>
              <a:off x="1213441" y="5014650"/>
              <a:ext cx="5657259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r>
                <a:rPr lang="en-US"/>
                <a:t> la </a:t>
              </a:r>
              <a:r>
                <a:rPr lang="en-US" err="1"/>
                <a:t>clase</a:t>
              </a:r>
              <a:r>
                <a:rPr lang="en-US"/>
                <a:t> de </a:t>
              </a:r>
              <a:r>
                <a:rPr lang="en-US" err="1"/>
                <a:t>programación</a:t>
              </a:r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9DE4E8-9373-8BE8-B350-C08888AA3456}"/>
                </a:ext>
              </a:extLst>
            </p:cNvPr>
            <p:cNvSpPr txBox="1"/>
            <p:nvPr/>
          </p:nvSpPr>
          <p:spPr>
            <a:xfrm>
              <a:off x="6858000" y="5014650"/>
              <a:ext cx="31174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" rIns="0" rtlCol="0">
              <a:spAutoFit/>
            </a:bodyPr>
            <a:lstStyle/>
            <a:p>
              <a:r>
                <a:rPr lang="en-US"/>
                <a:t> 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801C8A-E1A0-1F25-3257-D5E77F817189}"/>
              </a:ext>
            </a:extLst>
          </p:cNvPr>
          <p:cNvGrpSpPr/>
          <p:nvPr/>
        </p:nvGrpSpPr>
        <p:grpSpPr>
          <a:xfrm>
            <a:off x="1213441" y="4485382"/>
            <a:ext cx="5746159" cy="369332"/>
            <a:chOff x="1213441" y="4458510"/>
            <a:chExt cx="574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AF125B-EDB2-6F39-35D8-15EF656AC41F}"/>
                </a:ext>
              </a:extLst>
            </p:cNvPr>
            <p:cNvSpPr txBox="1"/>
            <p:nvPr/>
          </p:nvSpPr>
          <p:spPr>
            <a:xfrm>
              <a:off x="1213441" y="4458510"/>
              <a:ext cx="429836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r>
                <a:rPr lang="en-US"/>
                <a:t> la </a:t>
              </a:r>
              <a:r>
                <a:rPr lang="en-US" err="1"/>
                <a:t>clase</a:t>
              </a:r>
              <a:r>
                <a:rPr lang="en-US"/>
                <a:t> de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2BA12C-210C-2FA6-6C11-A8D92931A8C1}"/>
                </a:ext>
              </a:extLst>
            </p:cNvPr>
            <p:cNvSpPr txBox="1"/>
            <p:nvPr/>
          </p:nvSpPr>
          <p:spPr>
            <a:xfrm>
              <a:off x="5506042" y="4458510"/>
              <a:ext cx="145355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err="1"/>
                <a:t>programación</a:t>
              </a:r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16A61C-62AE-8F78-0E1A-16D8F86C061C}"/>
              </a:ext>
            </a:extLst>
          </p:cNvPr>
          <p:cNvGrpSpPr/>
          <p:nvPr/>
        </p:nvGrpSpPr>
        <p:grpSpPr>
          <a:xfrm>
            <a:off x="1213441" y="3945947"/>
            <a:ext cx="4298359" cy="369332"/>
            <a:chOff x="1213441" y="3902370"/>
            <a:chExt cx="4298359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963615-4755-8374-6CD7-846B15CB01CB}"/>
                </a:ext>
              </a:extLst>
            </p:cNvPr>
            <p:cNvSpPr txBox="1"/>
            <p:nvPr/>
          </p:nvSpPr>
          <p:spPr>
            <a:xfrm>
              <a:off x="1213441" y="3902370"/>
              <a:ext cx="400626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r>
                <a:rPr lang="en-US"/>
                <a:t> la </a:t>
              </a:r>
              <a:r>
                <a:rPr lang="en-US" err="1"/>
                <a:t>clase</a:t>
              </a:r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AC1479-1FD8-E61F-C553-FFF29702DB21}"/>
                </a:ext>
              </a:extLst>
            </p:cNvPr>
            <p:cNvSpPr txBox="1"/>
            <p:nvPr/>
          </p:nvSpPr>
          <p:spPr>
            <a:xfrm>
              <a:off x="5217118" y="3902370"/>
              <a:ext cx="29468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de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D054B3-750D-2A77-00FF-BBA91EC6A4FE}"/>
              </a:ext>
            </a:extLst>
          </p:cNvPr>
          <p:cNvGrpSpPr/>
          <p:nvPr/>
        </p:nvGrpSpPr>
        <p:grpSpPr>
          <a:xfrm>
            <a:off x="1203918" y="3406512"/>
            <a:ext cx="4013201" cy="369332"/>
            <a:chOff x="1203918" y="3371613"/>
            <a:chExt cx="401320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44BDC-B5A0-26F8-DC67-6E2D122232C1}"/>
                </a:ext>
              </a:extLst>
            </p:cNvPr>
            <p:cNvSpPr txBox="1"/>
            <p:nvPr/>
          </p:nvSpPr>
          <p:spPr>
            <a:xfrm>
              <a:off x="1203918" y="3371613"/>
              <a:ext cx="344428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r>
                <a:rPr lang="en-US"/>
                <a:t> la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B4A115-9EE9-CC69-7613-6E0C07564BD7}"/>
                </a:ext>
              </a:extLst>
            </p:cNvPr>
            <p:cNvSpPr txBox="1"/>
            <p:nvPr/>
          </p:nvSpPr>
          <p:spPr>
            <a:xfrm>
              <a:off x="4635501" y="3371613"/>
              <a:ext cx="58161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 </a:t>
              </a:r>
              <a:r>
                <a:rPr lang="en-US" err="1"/>
                <a:t>clase</a:t>
              </a:r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23E08F-D7CD-2328-F1B1-B5FCBECAC737}"/>
              </a:ext>
            </a:extLst>
          </p:cNvPr>
          <p:cNvGrpSpPr/>
          <p:nvPr/>
        </p:nvGrpSpPr>
        <p:grpSpPr>
          <a:xfrm>
            <a:off x="1203918" y="2866005"/>
            <a:ext cx="3467098" cy="370404"/>
            <a:chOff x="1203918" y="2835046"/>
            <a:chExt cx="3467098" cy="37040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94F15-184B-F5A6-DF2B-BB8E009CAFC4}"/>
                </a:ext>
              </a:extLst>
            </p:cNvPr>
            <p:cNvSpPr txBox="1"/>
            <p:nvPr/>
          </p:nvSpPr>
          <p:spPr>
            <a:xfrm>
              <a:off x="1203918" y="2836118"/>
              <a:ext cx="3190282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06B0CD-E2A8-E15F-C5CD-0DEF140CA9AC}"/>
                </a:ext>
              </a:extLst>
            </p:cNvPr>
            <p:cNvSpPr txBox="1"/>
            <p:nvPr/>
          </p:nvSpPr>
          <p:spPr>
            <a:xfrm>
              <a:off x="4385264" y="2835046"/>
              <a:ext cx="28575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 la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98BE67-5A0D-939F-151C-03CA997A1845}"/>
              </a:ext>
            </a:extLst>
          </p:cNvPr>
          <p:cNvGrpSpPr/>
          <p:nvPr/>
        </p:nvGrpSpPr>
        <p:grpSpPr>
          <a:xfrm>
            <a:off x="1203918" y="2325498"/>
            <a:ext cx="3353574" cy="370404"/>
            <a:chOff x="1203918" y="2291836"/>
            <a:chExt cx="3353574" cy="3704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6E526E-1FEB-62C0-2DC2-A6D411C1CF51}"/>
                </a:ext>
              </a:extLst>
            </p:cNvPr>
            <p:cNvSpPr txBox="1"/>
            <p:nvPr/>
          </p:nvSpPr>
          <p:spPr>
            <a:xfrm>
              <a:off x="1203918" y="2292908"/>
              <a:ext cx="2903419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719241-89AD-CC30-FB16-2FFDB013F8CD}"/>
                </a:ext>
              </a:extLst>
            </p:cNvPr>
            <p:cNvSpPr txBox="1"/>
            <p:nvPr/>
          </p:nvSpPr>
          <p:spPr>
            <a:xfrm>
              <a:off x="4105867" y="2291836"/>
              <a:ext cx="451625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  </a:t>
              </a:r>
              <a:r>
                <a:rPr lang="en-US" err="1"/>
                <a:t>en</a:t>
              </a:r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3FA3B4-0FB9-A1A9-0D4E-5F9BCD45BD57}"/>
              </a:ext>
            </a:extLst>
          </p:cNvPr>
          <p:cNvGrpSpPr/>
          <p:nvPr/>
        </p:nvGrpSpPr>
        <p:grpSpPr>
          <a:xfrm>
            <a:off x="1203919" y="1783821"/>
            <a:ext cx="2903418" cy="371574"/>
            <a:chOff x="1203919" y="1783821"/>
            <a:chExt cx="2903418" cy="37157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4664BF-74A0-7100-779F-D2F3B93E4D11}"/>
                </a:ext>
              </a:extLst>
            </p:cNvPr>
            <p:cNvSpPr txBox="1"/>
            <p:nvPr/>
          </p:nvSpPr>
          <p:spPr>
            <a:xfrm>
              <a:off x="1203919" y="1783821"/>
              <a:ext cx="2453682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7E8667-3321-069D-CB32-FFF51B631CB7}"/>
                </a:ext>
              </a:extLst>
            </p:cNvPr>
            <p:cNvSpPr txBox="1"/>
            <p:nvPr/>
          </p:nvSpPr>
          <p:spPr>
            <a:xfrm>
              <a:off x="3655712" y="1786063"/>
              <a:ext cx="451625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 hoy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90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83164-9DCC-3725-AA30-82E0F0E11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DFAE-A9EB-853E-E525-15341E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Selección</a:t>
            </a:r>
            <a:r>
              <a:rPr lang="en-US"/>
              <a:t> de token</a:t>
            </a: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62142629-A354-5BCD-E5CC-23CA4506A9D2}"/>
              </a:ext>
            </a:extLst>
          </p:cNvPr>
          <p:cNvSpPr/>
          <p:nvPr/>
        </p:nvSpPr>
        <p:spPr bwMode="auto">
          <a:xfrm>
            <a:off x="984531" y="3144806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>
                <a:latin typeface="+mj-lt"/>
              </a:rPr>
              <a:t>H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CAAB5668-4D64-F5A0-2E16-4581B96E8FAC}"/>
              </a:ext>
            </a:extLst>
          </p:cNvPr>
          <p:cNvSpPr/>
          <p:nvPr/>
        </p:nvSpPr>
        <p:spPr bwMode="auto">
          <a:xfrm>
            <a:off x="2036859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 err="1">
                <a:latin typeface="+mj-lt"/>
              </a:rPr>
              <a:t>abl</a:t>
            </a:r>
            <a:endParaRPr lang="en-US" sz="1200">
              <a:latin typeface="+mj-lt"/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506D18A5-5851-97BB-7FEF-2F7ED4A9C9DF}"/>
              </a:ext>
            </a:extLst>
          </p:cNvPr>
          <p:cNvSpPr/>
          <p:nvPr/>
        </p:nvSpPr>
        <p:spPr bwMode="auto">
          <a:xfrm>
            <a:off x="3090762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 err="1">
                <a:latin typeface="+mj-lt"/>
              </a:rPr>
              <a:t>aremos</a:t>
            </a:r>
            <a:endParaRPr lang="en-US" sz="1200">
              <a:latin typeface="+mj-lt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6069D8D-AA7B-A763-6086-FC773DBCA6DB}"/>
              </a:ext>
            </a:extLst>
          </p:cNvPr>
          <p:cNvSpPr/>
          <p:nvPr/>
        </p:nvSpPr>
        <p:spPr bwMode="auto">
          <a:xfrm>
            <a:off x="4144665" y="3157758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>
                <a:latin typeface="+mj-lt"/>
              </a:rPr>
              <a:t>de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6EF5D16E-667E-1D2A-B341-AE7322DD9439}"/>
              </a:ext>
            </a:extLst>
          </p:cNvPr>
          <p:cNvSpPr/>
          <p:nvPr/>
        </p:nvSpPr>
        <p:spPr bwMode="auto">
          <a:xfrm>
            <a:off x="5198960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 err="1">
                <a:latin typeface="+mj-lt"/>
              </a:rPr>
              <a:t>ll</a:t>
            </a:r>
            <a:endParaRPr lang="en-US" sz="1200">
              <a:latin typeface="+mj-lt"/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344E9170-22A2-C920-EA40-4ADC757CBDA0}"/>
              </a:ext>
            </a:extLst>
          </p:cNvPr>
          <p:cNvSpPr/>
          <p:nvPr/>
        </p:nvSpPr>
        <p:spPr bwMode="auto">
          <a:xfrm>
            <a:off x="6245914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 err="1">
                <a:latin typeface="+mj-lt"/>
              </a:rPr>
              <a:t>ms</a:t>
            </a:r>
            <a:endParaRPr lang="en-US" sz="1200">
              <a:latin typeface="+mj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8FAFB2-018F-CB1F-1034-B012E019D808}"/>
              </a:ext>
            </a:extLst>
          </p:cNvPr>
          <p:cNvSpPr/>
          <p:nvPr/>
        </p:nvSpPr>
        <p:spPr bwMode="auto">
          <a:xfrm>
            <a:off x="3090762" y="4147530"/>
            <a:ext cx="1935239" cy="830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n tokens de entrada</a:t>
            </a:r>
          </a:p>
        </p:txBody>
      </p:sp>
      <p:cxnSp>
        <p:nvCxnSpPr>
          <p:cNvPr id="11" name="Straight Arrow Connector 10" descr="Arrow from left to right">
            <a:extLst>
              <a:ext uri="{FF2B5EF4-FFF2-40B4-BE49-F238E27FC236}">
                <a16:creationId xmlns:a16="http://schemas.microsoft.com/office/drawing/2014/main" id="{3512F46A-8AB8-4F6D-0F16-A7924F904D31}"/>
              </a:ext>
            </a:extLst>
          </p:cNvPr>
          <p:cNvCxnSpPr>
            <a:cxnSpLocks/>
          </p:cNvCxnSpPr>
          <p:nvPr/>
        </p:nvCxnSpPr>
        <p:spPr>
          <a:xfrm>
            <a:off x="7255266" y="3600426"/>
            <a:ext cx="46227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 descr="Arrow from left to right">
            <a:extLst>
              <a:ext uri="{FF2B5EF4-FFF2-40B4-BE49-F238E27FC236}">
                <a16:creationId xmlns:a16="http://schemas.microsoft.com/office/drawing/2014/main" id="{A3AE9462-90CC-8BF0-330D-A84D259E69AA}"/>
              </a:ext>
            </a:extLst>
          </p:cNvPr>
          <p:cNvCxnSpPr>
            <a:cxnSpLocks/>
          </p:cNvCxnSpPr>
          <p:nvPr/>
        </p:nvCxnSpPr>
        <p:spPr>
          <a:xfrm>
            <a:off x="9646797" y="3600426"/>
            <a:ext cx="56981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DCF24A4C-F700-91E4-FC64-8F3CB333B911}"/>
              </a:ext>
            </a:extLst>
          </p:cNvPr>
          <p:cNvSpPr/>
          <p:nvPr/>
        </p:nvSpPr>
        <p:spPr bwMode="auto">
          <a:xfrm>
            <a:off x="10500746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err="1">
                <a:latin typeface="+mj-lt"/>
              </a:rPr>
              <a:t>en</a:t>
            </a:r>
            <a:endParaRPr lang="en-US" sz="1800">
              <a:latin typeface="+mj-l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6231EB-7EB6-AB57-8B15-9D735CD2D88A}"/>
              </a:ext>
            </a:extLst>
          </p:cNvPr>
          <p:cNvSpPr/>
          <p:nvPr/>
        </p:nvSpPr>
        <p:spPr bwMode="auto">
          <a:xfrm>
            <a:off x="9973794" y="4147530"/>
            <a:ext cx="1935239" cy="830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1 token de </a:t>
            </a:r>
            <a:r>
              <a:rPr lang="en-US" sz="1800" err="1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salida</a:t>
            </a:r>
            <a:endParaRPr lang="en-US" sz="180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Pro Semibold"/>
              <a:cs typeface="Segoe UI"/>
            </a:endParaRPr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9062E4C5-B79D-FD29-E663-988A9E6A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44454" y="1663358"/>
            <a:ext cx="968071" cy="4099188"/>
          </a:xfrm>
          <a:prstGeom prst="roundRect">
            <a:avLst>
              <a:gd name="adj" fmla="val 17224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latin typeface="+mj-lt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C9C9EF-4D2E-7815-B99A-63BC0FB68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9853"/>
              </p:ext>
            </p:extLst>
          </p:nvPr>
        </p:nvGraphicFramePr>
        <p:xfrm>
          <a:off x="8001673" y="1734994"/>
          <a:ext cx="653633" cy="3955917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653633">
                  <a:extLst>
                    <a:ext uri="{9D8B030D-6E8A-4147-A177-3AD203B41FA5}">
                      <a16:colId xmlns:a16="http://schemas.microsoft.com/office/drawing/2014/main" val="2821701322"/>
                    </a:ext>
                  </a:extLst>
                </a:gridCol>
              </a:tblGrid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56324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250369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0.003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028379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0.013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13889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0.077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44647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2595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0.006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6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6E36166-B295-3CC1-4678-0791975C1417}"/>
              </a:ext>
            </a:extLst>
          </p:cNvPr>
          <p:cNvSpPr txBox="1"/>
          <p:nvPr/>
        </p:nvSpPr>
        <p:spPr>
          <a:xfrm>
            <a:off x="8168028" y="580826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2954A16-617F-4EAA-D2F6-01F27317B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97224"/>
              </p:ext>
            </p:extLst>
          </p:nvPr>
        </p:nvGraphicFramePr>
        <p:xfrm>
          <a:off x="8858245" y="1741895"/>
          <a:ext cx="788551" cy="3955917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788551">
                  <a:extLst>
                    <a:ext uri="{9D8B030D-6E8A-4147-A177-3AD203B41FA5}">
                      <a16:colId xmlns:a16="http://schemas.microsoft.com/office/drawing/2014/main" val="2821701322"/>
                    </a:ext>
                  </a:extLst>
                </a:gridCol>
              </a:tblGrid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que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56324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tx1"/>
                          </a:solidFill>
                        </a:rPr>
                        <a:t>de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250369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028379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13889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solidFill>
                            <a:schemeClr val="tx1"/>
                          </a:solidFill>
                        </a:rPr>
                        <a:t>aun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44647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2595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solidFill>
                            <a:schemeClr val="tx1"/>
                          </a:solidFill>
                        </a:rPr>
                        <a:t>pero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6846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7EA8D632-E3D5-8185-D2DF-6D1546C489B4}"/>
              </a:ext>
            </a:extLst>
          </p:cNvPr>
          <p:cNvSpPr txBox="1"/>
          <p:nvPr/>
        </p:nvSpPr>
        <p:spPr>
          <a:xfrm>
            <a:off x="1199032" y="5938077"/>
            <a:ext cx="6131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900"/>
              </a:spcAft>
            </a:pPr>
            <a:r>
              <a:rPr lang="en-US" sz="24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3"/>
              </a:rPr>
              <a:t>📈 The Transformer Explainer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8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3.125E-6 0.0525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5E-6 0 L 5E-6 0.0525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0 L -3.33333E-6 0.052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66667E-6 0 L -1.66667E-6 0.0525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112E-17 0 L 5.55112E-17 0.0525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 L 2.5E-6 0.0525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5E-6 2.22222E-6 L -2.5E-6 0.05254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2.70833E-6 -1.48148E-6 L 2.70833E-6 0.05255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2.70833E-6 -1.48148E-6 L 2.70833E-6 0.05255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4.16667E-6 -1.11111E-6 L -4.16667E-6 0.05255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91667E-6 4.81481E-6 L -2.91667E-6 0.05254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91667E-6 4.81481E-6 L -2.91667E-6 0.05254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91667E-6 -2.59259E-6 L -2.91667E-6 0.05255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/>
      <p:bldP spid="1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3A7F-D292-D11F-440B-1571126F5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AB04F-BEA0-A179-AD67-E1A36045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07458"/>
            <a:ext cx="10913982" cy="1325563"/>
          </a:xfrm>
        </p:spPr>
        <p:txBody>
          <a:bodyPr>
            <a:normAutofit/>
          </a:bodyPr>
          <a:lstStyle/>
          <a:p>
            <a:r>
              <a:rPr lang="es-MX" sz="4000"/>
              <a:t>Simplemente, los LLMs predicen el siguiente token</a:t>
            </a: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53A0204E-7DAF-3039-E708-823401DBEE8C}"/>
              </a:ext>
            </a:extLst>
          </p:cNvPr>
          <p:cNvSpPr/>
          <p:nvPr/>
        </p:nvSpPr>
        <p:spPr bwMode="auto">
          <a:xfrm>
            <a:off x="1214202" y="1436689"/>
            <a:ext cx="1548000" cy="1163468"/>
          </a:xfrm>
          <a:prstGeom prst="roundRect">
            <a:avLst>
              <a:gd name="adj" fmla="val 8518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Entrada </a:t>
            </a:r>
            <a:br>
              <a:rPr kumimoji="0" lang="en-US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 lenguaje natural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4" name="Straight Arrow Connector 3" descr="Flecha que lleva a tokens &#10;">
            <a:extLst>
              <a:ext uri="{FF2B5EF4-FFF2-40B4-BE49-F238E27FC236}">
                <a16:creationId xmlns:a16="http://schemas.microsoft.com/office/drawing/2014/main" id="{38BAD659-72AA-74ED-D954-C45E74EBDB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2762202" y="2018423"/>
            <a:ext cx="1574691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69C902-4A83-3F5C-263E-5B204C6B7DA2}"/>
              </a:ext>
            </a:extLst>
          </p:cNvPr>
          <p:cNvSpPr txBox="1"/>
          <p:nvPr/>
        </p:nvSpPr>
        <p:spPr>
          <a:xfrm>
            <a:off x="2821251" y="2103125"/>
            <a:ext cx="1547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Preprocesamiento</a:t>
            </a:r>
          </a:p>
        </p:txBody>
      </p:sp>
      <p:pic>
        <p:nvPicPr>
          <p:cNvPr id="6" name="Picture 5" descr="Captura de pantalla que muestra tokens de palabras individuales. &#10;">
            <a:extLst>
              <a:ext uri="{FF2B5EF4-FFF2-40B4-BE49-F238E27FC236}">
                <a16:creationId xmlns:a16="http://schemas.microsoft.com/office/drawing/2014/main" id="{A5847ED3-30FF-039E-AFD6-15823D731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314"/>
          <a:stretch/>
        </p:blipFill>
        <p:spPr>
          <a:xfrm>
            <a:off x="4404304" y="1436688"/>
            <a:ext cx="3386437" cy="1163468"/>
          </a:xfrm>
          <a:prstGeom prst="roundRect">
            <a:avLst>
              <a:gd name="adj" fmla="val 7004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1619914-77CC-93FD-12BC-A880B3B8CB67}"/>
              </a:ext>
            </a:extLst>
          </p:cNvPr>
          <p:cNvSpPr/>
          <p:nvPr/>
        </p:nvSpPr>
        <p:spPr bwMode="auto">
          <a:xfrm>
            <a:off x="6540377" y="2399033"/>
            <a:ext cx="1317775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Tokens</a:t>
            </a:r>
          </a:p>
        </p:txBody>
      </p:sp>
      <p:grpSp>
        <p:nvGrpSpPr>
          <p:cNvPr id="28" name="Group 27" descr="Flecha que lleva a tokens a modelo ">
            <a:extLst>
              <a:ext uri="{FF2B5EF4-FFF2-40B4-BE49-F238E27FC236}">
                <a16:creationId xmlns:a16="http://schemas.microsoft.com/office/drawing/2014/main" id="{8ED9A096-6548-DDAD-D27D-10266DC84392}"/>
              </a:ext>
            </a:extLst>
          </p:cNvPr>
          <p:cNvGrpSpPr/>
          <p:nvPr/>
        </p:nvGrpSpPr>
        <p:grpSpPr>
          <a:xfrm>
            <a:off x="1985662" y="2693564"/>
            <a:ext cx="4170594" cy="1640034"/>
            <a:chOff x="1985662" y="2600156"/>
            <a:chExt cx="4170594" cy="17334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9D85182-2559-CA99-E791-C015D0B77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156256" y="2600156"/>
              <a:ext cx="0" cy="622015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59000">
                    <a:schemeClr val="tx1"/>
                  </a:gs>
                </a:gsLst>
                <a:lin ang="5400000" scaled="1"/>
                <a:tileRect/>
              </a:gradFill>
              <a:headEnd type="none" w="lg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F8ED6D3-2C5B-5BA3-4E61-78781DE8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5815946" y="3039606"/>
              <a:ext cx="339783" cy="339783"/>
            </a:xfrm>
            <a:prstGeom prst="arc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063BCC2-2A71-228B-0D9F-58ADF438B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7" y="3379388"/>
              <a:ext cx="3828937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825735A-02B1-8C56-79DF-CF8100064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1985662" y="3379391"/>
              <a:ext cx="339783" cy="339783"/>
            </a:xfrm>
            <a:prstGeom prst="arc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1F6037-98E7-C66C-9528-A1675DA30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91206" y="3937598"/>
              <a:ext cx="79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: Rounded Corners 10">
            <a:extLst>
              <a:ext uri="{FF2B5EF4-FFF2-40B4-BE49-F238E27FC236}">
                <a16:creationId xmlns:a16="http://schemas.microsoft.com/office/drawing/2014/main" id="{CCCAD3AD-5266-42B3-722C-75BBE72DE2F0}"/>
              </a:ext>
            </a:extLst>
          </p:cNvPr>
          <p:cNvSpPr/>
          <p:nvPr/>
        </p:nvSpPr>
        <p:spPr bwMode="auto">
          <a:xfrm>
            <a:off x="1195754" y="4406653"/>
            <a:ext cx="1548000" cy="61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Modelo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/>
            </a:endParaRPr>
          </a:p>
        </p:txBody>
      </p:sp>
      <p:cxnSp>
        <p:nvCxnSpPr>
          <p:cNvPr id="35" name="Straight Arrow Connector 34" descr="Flecha que va del modelo a la distribución de probabilidad. &#10;">
            <a:extLst>
              <a:ext uri="{FF2B5EF4-FFF2-40B4-BE49-F238E27FC236}">
                <a16:creationId xmlns:a16="http://schemas.microsoft.com/office/drawing/2014/main" id="{481AAAE1-FAFF-3752-E86C-8E822332BE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2759157" y="4754517"/>
            <a:ext cx="1751883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F85AA48-6E2A-B509-4107-6CB92046252B}"/>
              </a:ext>
            </a:extLst>
          </p:cNvPr>
          <p:cNvSpPr txBox="1"/>
          <p:nvPr/>
        </p:nvSpPr>
        <p:spPr>
          <a:xfrm>
            <a:off x="2891939" y="4847926"/>
            <a:ext cx="8640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Obtener resultados</a:t>
            </a:r>
          </a:p>
        </p:txBody>
      </p:sp>
      <p:grpSp>
        <p:nvGrpSpPr>
          <p:cNvPr id="37" name="Group 36" descr="Distribución de probabilidad con una imagen de palabras con porcentaje de probabilidad junto a ellas. &#10;">
            <a:extLst>
              <a:ext uri="{FF2B5EF4-FFF2-40B4-BE49-F238E27FC236}">
                <a16:creationId xmlns:a16="http://schemas.microsoft.com/office/drawing/2014/main" id="{88D0C6B5-AE8A-EBB3-D509-045A05DEAB44}"/>
              </a:ext>
            </a:extLst>
          </p:cNvPr>
          <p:cNvGrpSpPr/>
          <p:nvPr/>
        </p:nvGrpSpPr>
        <p:grpSpPr>
          <a:xfrm>
            <a:off x="4613900" y="3981512"/>
            <a:ext cx="2964200" cy="1943035"/>
            <a:chOff x="4392119" y="3981512"/>
            <a:chExt cx="2964200" cy="194303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E0C2E62-72A4-5BCE-BF60-F0783C694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119" y="3981512"/>
              <a:ext cx="2680741" cy="1546009"/>
            </a:xfrm>
            <a:prstGeom prst="roundRect">
              <a:avLst>
                <a:gd name="adj" fmla="val 5065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99CC452-B6AE-2396-EA2A-473C1DB6A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75578" y="5421310"/>
              <a:ext cx="2680741" cy="503237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>
              <a:noFill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x-non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Distribución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x-non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 probabilidad</a:t>
              </a:r>
            </a:p>
          </p:txBody>
        </p:sp>
      </p:grpSp>
      <p:cxnSp>
        <p:nvCxnSpPr>
          <p:cNvPr id="40" name="Straight Arrow Connector 39" descr="Flecha que va de la distribución de probabilidad a la salida en lenguaje natural. ">
            <a:extLst>
              <a:ext uri="{FF2B5EF4-FFF2-40B4-BE49-F238E27FC236}">
                <a16:creationId xmlns:a16="http://schemas.microsoft.com/office/drawing/2014/main" id="{387CA339-BE0B-DEC0-AAF5-4F65B60EEE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7294641" y="4754516"/>
            <a:ext cx="2058365" cy="1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402CF5E-1F18-7940-D581-3AC4830CDA57}"/>
              </a:ext>
            </a:extLst>
          </p:cNvPr>
          <p:cNvSpPr txBox="1"/>
          <p:nvPr/>
        </p:nvSpPr>
        <p:spPr>
          <a:xfrm>
            <a:off x="7498264" y="4847926"/>
            <a:ext cx="1651120" cy="430887"/>
          </a:xfrm>
          <a:prstGeom prst="rect">
            <a:avLst/>
          </a:prstGeom>
          <a:solidFill>
            <a:srgbClr val="091F2C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Descodificación + posprocesamiento</a:t>
            </a:r>
          </a:p>
        </p:txBody>
      </p:sp>
      <p:sp>
        <p:nvSpPr>
          <p:cNvPr id="42" name="Rectangle: Rounded Corners 10">
            <a:extLst>
              <a:ext uri="{FF2B5EF4-FFF2-40B4-BE49-F238E27FC236}">
                <a16:creationId xmlns:a16="http://schemas.microsoft.com/office/drawing/2014/main" id="{B308E72F-806B-450A-4EF2-5C5BF4911CBD}"/>
              </a:ext>
            </a:extLst>
          </p:cNvPr>
          <p:cNvSpPr/>
          <p:nvPr/>
        </p:nvSpPr>
        <p:spPr bwMode="auto">
          <a:xfrm>
            <a:off x="9432843" y="3981512"/>
            <a:ext cx="1544954" cy="1546008"/>
          </a:xfrm>
          <a:prstGeom prst="roundRect">
            <a:avLst>
              <a:gd name="adj" fmla="val 501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Resultado </a:t>
            </a:r>
            <a:br>
              <a:rPr kumimoji="0" lang="en-US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 lenguaje natural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65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7" grpId="0" animBg="1"/>
      <p:bldP spid="34" grpId="0" animBg="1"/>
      <p:bldP spid="36" grpId="0"/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556F-F3AD-FE26-8C99-76D51CDC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3B4E-4D76-CB7C-D07B-6A492513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Opciones de modelos</a:t>
            </a:r>
          </a:p>
        </p:txBody>
      </p:sp>
    </p:spTree>
    <p:extLst>
      <p:ext uri="{BB962C8B-B14F-4D97-AF65-F5344CB8AC3E}">
        <p14:creationId xmlns:p14="http://schemas.microsoft.com/office/powerpoint/2010/main" val="346189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AEA1-DCDD-5B35-EDC2-8B626A57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Modelos</a:t>
            </a:r>
            <a:r>
              <a:rPr lang="en-US"/>
              <a:t> </a:t>
            </a:r>
            <a:r>
              <a:rPr lang="en-US" err="1"/>
              <a:t>gestionados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B1EA-9BEB-7973-3645-E906F25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1031476"/>
          </a:xfrm>
        </p:spPr>
        <p:txBody>
          <a:bodyPr>
            <a:normAutofit fontScale="92500"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/>
              <a:t>Los LLMs </a:t>
            </a:r>
            <a:r>
              <a:rPr lang="en-US" err="1"/>
              <a:t>gestionados</a:t>
            </a:r>
            <a:r>
              <a:rPr lang="en-US"/>
              <a:t> se </a:t>
            </a:r>
            <a:r>
              <a:rPr lang="en-US" err="1"/>
              <a:t>pueden</a:t>
            </a:r>
            <a:r>
              <a:rPr lang="en-US"/>
              <a:t> acceder a </a:t>
            </a:r>
            <a:r>
              <a:rPr lang="en-US" err="1"/>
              <a:t>través</a:t>
            </a:r>
            <a:r>
              <a:rPr lang="en-US"/>
              <a:t> de </a:t>
            </a:r>
            <a:r>
              <a:rPr lang="en-US" err="1"/>
              <a:t>una</a:t>
            </a:r>
            <a:r>
              <a:rPr lang="en-US"/>
              <a:t> API, </a:t>
            </a:r>
            <a:r>
              <a:rPr lang="en-US" err="1"/>
              <a:t>desde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empresa</a:t>
            </a:r>
            <a:r>
              <a:rPr lang="en-US"/>
              <a:t> que </a:t>
            </a:r>
            <a:r>
              <a:rPr lang="en-US" err="1"/>
              <a:t>administra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modelo</a:t>
            </a:r>
            <a:r>
              <a:rPr lang="en-US"/>
              <a:t> y la </a:t>
            </a:r>
            <a:r>
              <a:rPr lang="en-US" err="1"/>
              <a:t>infraestructura</a:t>
            </a:r>
            <a:r>
              <a:rPr lang="en-US"/>
              <a:t> para </a:t>
            </a:r>
            <a:r>
              <a:rPr lang="en-US" err="1"/>
              <a:t>usted</a:t>
            </a:r>
            <a:r>
              <a:rPr lang="en-US"/>
              <a:t>.</a:t>
            </a:r>
            <a:endParaRPr lang="en-US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989E8A-DAB9-0D36-9BA4-86C32562D649}"/>
              </a:ext>
            </a:extLst>
          </p:cNvPr>
          <p:cNvGraphicFramePr>
            <a:graphicFrameLocks noGrp="1"/>
          </p:cNvGraphicFramePr>
          <p:nvPr/>
        </p:nvGraphicFramePr>
        <p:xfrm>
          <a:off x="1164566" y="2857191"/>
          <a:ext cx="10161918" cy="3676799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5080959">
                  <a:extLst>
                    <a:ext uri="{9D8B030D-6E8A-4147-A177-3AD203B41FA5}">
                      <a16:colId xmlns:a16="http://schemas.microsoft.com/office/drawing/2014/main" val="262873576"/>
                    </a:ext>
                  </a:extLst>
                </a:gridCol>
                <a:gridCol w="5080959">
                  <a:extLst>
                    <a:ext uri="{9D8B030D-6E8A-4147-A177-3AD203B41FA5}">
                      <a16:colId xmlns:a16="http://schemas.microsoft.com/office/drawing/2014/main" val="2078267454"/>
                    </a:ext>
                  </a:extLst>
                </a:gridCol>
              </a:tblGrid>
              <a:tr h="3675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1" dirty="0">
                          <a:effectLst/>
                        </a:rPr>
                        <a:t>Host</a:t>
                      </a:r>
                      <a:endParaRPr lang="en-US" sz="2200" b="1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1">
                          <a:effectLst/>
                        </a:rPr>
                        <a:t>Models</a:t>
                      </a:r>
                      <a:endParaRPr lang="en-US" sz="2200" b="1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070569"/>
                  </a:ext>
                </a:extLst>
              </a:tr>
              <a:tr h="9452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dirty="0" err="1">
                          <a:effectLst/>
                        </a:rPr>
                        <a:t>OpenAI.com</a:t>
                      </a:r>
                      <a:endParaRPr lang="en-US" sz="22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sng">
                          <a:solidFill>
                            <a:srgbClr val="00008B"/>
                          </a:solidFill>
                          <a:effectLst/>
                          <a:hlinkClick r:id="rId2"/>
                        </a:rPr>
                        <a:t>GPT-5</a:t>
                      </a:r>
                      <a:r>
                        <a:rPr lang="en-US" sz="2200">
                          <a:effectLst/>
                        </a:rPr>
                        <a:t>, </a:t>
                      </a:r>
                      <a:r>
                        <a:rPr lang="en-US" sz="2200" u="sng">
                          <a:solidFill>
                            <a:srgbClr val="00008B"/>
                          </a:solidFill>
                          <a:effectLst/>
                          <a:hlinkClick r:id="rId3"/>
                        </a:rPr>
                        <a:t>GPT-4o</a:t>
                      </a:r>
                      <a:r>
                        <a:rPr lang="en-US" sz="2200">
                          <a:effectLst/>
                        </a:rPr>
                        <a:t>,...</a:t>
                      </a:r>
                      <a:endParaRPr lang="en-US" sz="2200" u="sng">
                        <a:solidFill>
                          <a:srgbClr val="00008B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596832"/>
                  </a:ext>
                </a:extLst>
              </a:tr>
              <a:tr h="9452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</a:rPr>
                        <a:t>Azure AI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effectLst/>
                        </a:rPr>
                        <a:t>OpenAI GPT models, Meta models, Cohere, Mistral, DeepSeek,...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583176"/>
                  </a:ext>
                </a:extLst>
              </a:tr>
              <a:tr h="50615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</a:rPr>
                        <a:t>GitHub Models (FREE)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effectLst/>
                        </a:rPr>
                        <a:t>Azure AI models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754990"/>
                  </a:ext>
                </a:extLst>
              </a:tr>
              <a:tr h="3675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</a:rPr>
                        <a:t>Google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sng">
                          <a:solidFill>
                            <a:srgbClr val="00008B"/>
                          </a:solidFill>
                          <a:effectLst/>
                          <a:hlinkClick r:id="rId4"/>
                        </a:rPr>
                        <a:t>Gemini 2.5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598310"/>
                  </a:ext>
                </a:extLst>
              </a:tr>
              <a:tr h="3675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dirty="0">
                          <a:effectLst/>
                        </a:rPr>
                        <a:t>Anthropic</a:t>
                      </a:r>
                      <a:endParaRPr lang="en-US" sz="22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u="sng" dirty="0">
                          <a:solidFill>
                            <a:srgbClr val="00008B"/>
                          </a:solidFill>
                          <a:effectLst/>
                          <a:hlinkClick r:id="rId5"/>
                        </a:rPr>
                        <a:t>Claude 4 family</a:t>
                      </a:r>
                      <a:endParaRPr lang="en-US" sz="22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05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48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9D6E0-104A-56E5-8494-743626CC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89B8-2901-DCC9-56ED-F1272DB8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GitHub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93AF3-7C43-32FA-3704-F5D2D62209AB}"/>
              </a:ext>
            </a:extLst>
          </p:cNvPr>
          <p:cNvSpPr txBox="1"/>
          <p:nvPr/>
        </p:nvSpPr>
        <p:spPr>
          <a:xfrm>
            <a:off x="1049416" y="1669680"/>
            <a:ext cx="1025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err="1"/>
              <a:t>Cualquier</a:t>
            </a:r>
            <a:r>
              <a:rPr lang="en-US" sz="2400"/>
              <a:t> </a:t>
            </a:r>
            <a:r>
              <a:rPr lang="en-US" sz="2400" err="1"/>
              <a:t>usuario</a:t>
            </a:r>
            <a:r>
              <a:rPr lang="en-US" sz="2400"/>
              <a:t> de GitHub </a:t>
            </a:r>
            <a:r>
              <a:rPr lang="en-US" sz="2400" err="1"/>
              <a:t>puede</a:t>
            </a:r>
            <a:r>
              <a:rPr lang="en-US" sz="2400"/>
              <a:t> usar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modelos</a:t>
            </a:r>
            <a:r>
              <a:rPr lang="en-US" sz="2400"/>
              <a:t> y </a:t>
            </a:r>
            <a:r>
              <a:rPr lang="en-US" sz="2400" err="1"/>
              <a:t>los</a:t>
            </a:r>
            <a:r>
              <a:rPr lang="en-US" sz="2400"/>
              <a:t> playgrounds: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6468C-1F68-6EC9-4B05-EDB997C48070}"/>
              </a:ext>
            </a:extLst>
          </p:cNvPr>
          <p:cNvSpPr txBox="1"/>
          <p:nvPr/>
        </p:nvSpPr>
        <p:spPr>
          <a:xfrm>
            <a:off x="1049416" y="6168909"/>
            <a:ext cx="1025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  <a:hlinkClick r:id="rId3"/>
              </a:rPr>
              <a:t>http://github.com/marketplace/models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16CD6-7F51-F722-1993-CA9800DDD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5" y="1968500"/>
            <a:ext cx="7049012" cy="46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1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1B31-A6B2-7684-A395-D6AA4B00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CFB1-507A-447B-C838-B35F2C19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Modelos</a:t>
            </a:r>
            <a:r>
              <a:rPr lang="en-US"/>
              <a:t> locales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CB31D-35A9-6D89-2F74-1229CE16A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7" y="1680633"/>
            <a:ext cx="12447507" cy="1031476"/>
          </a:xfrm>
        </p:spPr>
        <p:txBody>
          <a:bodyPr>
            <a:noAutofit/>
          </a:bodyPr>
          <a:lstStyle/>
          <a:p>
            <a:pPr algn="l" fontAlgn="base">
              <a:spcBef>
                <a:spcPts val="1500"/>
              </a:spcBef>
              <a:buNone/>
            </a:pP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Los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locales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tienen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</a:rPr>
              <a:t>open weights 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y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pueden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funcionar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máquinas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personales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algn="l" fontAlgn="base">
              <a:spcBef>
                <a:spcPts val="1500"/>
              </a:spcBef>
              <a:buNone/>
            </a:pP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Los SLM = «Small Language Models» son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más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pequeños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&lt; 100 B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parámetros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A1D3FA-D36B-4E51-35E1-33EB12211CE4}"/>
              </a:ext>
            </a:extLst>
          </p:cNvPr>
          <p:cNvSpPr txBox="1">
            <a:spLocks/>
          </p:cNvSpPr>
          <p:nvPr/>
        </p:nvSpPr>
        <p:spPr>
          <a:xfrm>
            <a:off x="5583316" y="3055408"/>
            <a:ext cx="2703434" cy="34967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Aptos" panose="020B0004020202020204" pitchFamily="34" charset="0"/>
              </a:rPr>
              <a:t>SLMs </a:t>
            </a:r>
            <a:r>
              <a:rPr lang="en-US" dirty="0" err="1">
                <a:solidFill>
                  <a:schemeClr val="accent1"/>
                </a:solidFill>
                <a:latin typeface="Aptos" panose="020B0004020202020204" pitchFamily="34" charset="0"/>
              </a:rPr>
              <a:t>populares</a:t>
            </a:r>
            <a:endParaRPr lang="en-US" dirty="0">
              <a:solidFill>
                <a:schemeClr val="accent1"/>
              </a:solidFill>
              <a:latin typeface="Aptos" panose="020B0004020202020204" pitchFamily="34" charset="0"/>
            </a:endParaRP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  <a:latin typeface="Aptos" panose="020B0004020202020204" pitchFamily="34" charset="0"/>
              </a:rPr>
              <a:t>Llama 3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  <a:latin typeface="Aptos" panose="020B0004020202020204" pitchFamily="34" charset="0"/>
              </a:rPr>
              <a:t>Phi4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  <a:latin typeface="Aptos" panose="020B0004020202020204" pitchFamily="34" charset="0"/>
              </a:rPr>
              <a:t>DeepSeek-R1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dirty="0" err="1">
                <a:solidFill>
                  <a:schemeClr val="accent1"/>
                </a:solidFill>
                <a:latin typeface="Aptos" panose="020B0004020202020204" pitchFamily="34" charset="0"/>
              </a:rPr>
              <a:t>gpt-oss</a:t>
            </a:r>
            <a:endParaRPr lang="en-US" dirty="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ECE26A-2F34-A1B1-260B-A490057ECE8C}"/>
              </a:ext>
            </a:extLst>
          </p:cNvPr>
          <p:cNvSpPr txBox="1">
            <a:spLocks/>
          </p:cNvSpPr>
          <p:nvPr/>
        </p:nvSpPr>
        <p:spPr>
          <a:xfrm>
            <a:off x="1201816" y="3055408"/>
            <a:ext cx="3665459" cy="34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Local model runners:</a:t>
            </a:r>
          </a:p>
          <a:p>
            <a:pPr fontAlgn="base">
              <a:spcBef>
                <a:spcPts val="150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Ollama</a:t>
            </a:r>
          </a:p>
          <a:p>
            <a:pPr fontAlgn="base">
              <a:spcBef>
                <a:spcPts val="1500"/>
              </a:spcBef>
            </a:pP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Llamafile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fontAlgn="base">
              <a:spcBef>
                <a:spcPts val="150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LM Studio</a:t>
            </a:r>
          </a:p>
          <a:p>
            <a:pPr fontAlgn="base">
              <a:spcBef>
                <a:spcPts val="150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Foundry Local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100DB2-9DC3-5E92-24B2-114D82610F8D}"/>
              </a:ext>
            </a:extLst>
          </p:cNvPr>
          <p:cNvSpPr txBox="1">
            <a:spLocks/>
          </p:cNvSpPr>
          <p:nvPr/>
        </p:nvSpPr>
        <p:spPr>
          <a:xfrm>
            <a:off x="8316991" y="3855508"/>
            <a:ext cx="2703434" cy="2107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  <a:latin typeface="Aptos" panose="020B0004020202020204" pitchFamily="34" charset="0"/>
              </a:rPr>
              <a:t>Mistral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dirty="0" err="1">
                <a:solidFill>
                  <a:schemeClr val="accent1"/>
                </a:solidFill>
                <a:latin typeface="Aptos" panose="020B0004020202020204" pitchFamily="34" charset="0"/>
              </a:rPr>
              <a:t>Llava</a:t>
            </a:r>
            <a:endParaRPr lang="en-US" dirty="0">
              <a:solidFill>
                <a:schemeClr val="accent1"/>
              </a:solidFill>
              <a:latin typeface="Aptos" panose="020B0004020202020204" pitchFamily="34" charset="0"/>
            </a:endParaRP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  <a:latin typeface="Aptos" panose="020B0004020202020204" pitchFamily="34" charset="0"/>
              </a:rPr>
              <a:t>Gemma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  <a:latin typeface="Aptos" panose="020B0004020202020204" pitchFamily="34" charset="0"/>
              </a:rPr>
              <a:t>Qwen</a:t>
            </a:r>
          </a:p>
        </p:txBody>
      </p:sp>
    </p:spTree>
    <p:extLst>
      <p:ext uri="{BB962C8B-B14F-4D97-AF65-F5344CB8AC3E}">
        <p14:creationId xmlns:p14="http://schemas.microsoft.com/office/powerpoint/2010/main" val="281911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2A3C1-8CD5-3C3D-C060-A477CE508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6879-9A05-0CD7-7029-9753A21F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</a:t>
            </a:r>
            <a:r>
              <a:rPr lang="en-US" err="1"/>
              <a:t>Ollama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7F68E-4766-6133-DFCC-343C2738C65F}"/>
              </a:ext>
            </a:extLst>
          </p:cNvPr>
          <p:cNvSpPr txBox="1"/>
          <p:nvPr/>
        </p:nvSpPr>
        <p:spPr>
          <a:xfrm>
            <a:off x="1049415" y="1677393"/>
            <a:ext cx="10259813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u="sng">
                <a:solidFill>
                  <a:srgbClr val="0000F1"/>
                </a:solidFill>
                <a:effectLst/>
                <a:latin typeface="Aptos" panose="020B0004020202020204" pitchFamily="34" charset="0"/>
                <a:hlinkClick r:id="rId3"/>
              </a:rPr>
              <a:t>Ollama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es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herramienta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para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ejecutar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LLM locales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tu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computadora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449BA3-69BA-BC5D-B5B7-D18D5BAA3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9" y="1834621"/>
            <a:ext cx="7772400" cy="5437073"/>
          </a:xfrm>
          <a:prstGeom prst="rect">
            <a:avLst/>
          </a:prstGeom>
        </p:spPr>
      </p:pic>
      <p:sp>
        <p:nvSpPr>
          <p:cNvPr id="3" name="TextBox 2">
            <a:hlinkClick r:id="rId3"/>
            <a:extLst>
              <a:ext uri="{FF2B5EF4-FFF2-40B4-BE49-F238E27FC236}">
                <a16:creationId xmlns:a16="http://schemas.microsoft.com/office/drawing/2014/main" id="{17AE6847-EF7D-312C-417B-79212734561E}"/>
              </a:ext>
            </a:extLst>
          </p:cNvPr>
          <p:cNvSpPr txBox="1"/>
          <p:nvPr/>
        </p:nvSpPr>
        <p:spPr>
          <a:xfrm>
            <a:off x="8374269" y="5938077"/>
            <a:ext cx="6136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https://ollama.com/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0557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5405F-0432-E1D0-A193-156CEF4D8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E024-0E0E-2097-6383-716292DD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Usando</a:t>
            </a:r>
            <a:r>
              <a:rPr lang="en-US"/>
              <a:t> LLMs </a:t>
            </a:r>
            <a:r>
              <a:rPr lang="en-US" err="1"/>
              <a:t>desde</a:t>
            </a:r>
            <a:r>
              <a:rPr lang="en-US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308887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596349" y="1618258"/>
            <a:ext cx="6294782" cy="50873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3200" dirty="0"/>
              <a:t>🧠 10/7: LLMs​</a:t>
            </a:r>
          </a:p>
          <a:p>
            <a:pPr fontAlgn="base"/>
            <a:r>
              <a:rPr lang="en-US" sz="3200" dirty="0"/>
              <a:t>↖️ 10/8: Embeddings​ </a:t>
            </a:r>
            <a:r>
              <a:rPr lang="en-US" sz="3200" dirty="0" err="1"/>
              <a:t>vectoriales</a:t>
            </a:r>
            <a:endParaRPr lang="en-US" sz="3200" dirty="0"/>
          </a:p>
          <a:p>
            <a:pPr fontAlgn="base"/>
            <a:r>
              <a:rPr lang="en-US" sz="3200" dirty="0"/>
              <a:t>🖼️ 10/9: Models de Visión​</a:t>
            </a:r>
          </a:p>
          <a:p>
            <a:pPr fontAlgn="base"/>
            <a:r>
              <a:rPr lang="en-US" sz="3200" dirty="0"/>
              <a:t>🔍 10/14: RAG​</a:t>
            </a:r>
          </a:p>
          <a:p>
            <a:pPr fontAlgn="base"/>
            <a:r>
              <a:rPr lang="en-US" sz="3200" dirty="0"/>
              <a:t>🛠️ 10/15: </a:t>
            </a:r>
            <a:r>
              <a:rPr lang="en-US" sz="3200" dirty="0" err="1"/>
              <a:t>Salidas</a:t>
            </a:r>
            <a:r>
              <a:rPr lang="en-US" sz="3200" dirty="0"/>
              <a:t> </a:t>
            </a:r>
            <a:r>
              <a:rPr lang="en-US" sz="3200" dirty="0" err="1"/>
              <a:t>Estructuradas</a:t>
            </a:r>
            <a:r>
              <a:rPr lang="en-US" sz="3200" dirty="0"/>
              <a:t>​</a:t>
            </a:r>
          </a:p>
          <a:p>
            <a:pPr fontAlgn="base"/>
            <a:r>
              <a:rPr lang="en-US" sz="3200" dirty="0"/>
              <a:t>🛡️ 10/16: Calidad y Seguridad​</a:t>
            </a:r>
          </a:p>
          <a:p>
            <a:pPr fontAlgn="base"/>
            <a:r>
              <a:rPr lang="en-US" sz="3200" dirty="0"/>
              <a:t>🛠️ 10/21: Tool calling​</a:t>
            </a:r>
          </a:p>
          <a:p>
            <a:pPr fontAlgn="base"/>
            <a:r>
              <a:rPr lang="en-US" sz="3200" dirty="0"/>
              <a:t>🤖 10/22: </a:t>
            </a:r>
            <a:r>
              <a:rPr lang="en-US" sz="3200" dirty="0" err="1"/>
              <a:t>Agentes</a:t>
            </a:r>
            <a:endParaRPr lang="en-US" sz="3200" dirty="0"/>
          </a:p>
          <a:p>
            <a:pPr fontAlgn="base"/>
            <a:r>
              <a:rPr lang="en-US" sz="3200" dirty="0"/>
              <a:t>🔗 10/23: Model Context Protocol​</a:t>
            </a:r>
          </a:p>
        </p:txBody>
      </p:sp>
    </p:spTree>
    <p:extLst>
      <p:ext uri="{BB962C8B-B14F-4D97-AF65-F5344CB8AC3E}">
        <p14:creationId xmlns:p14="http://schemas.microsoft.com/office/powerpoint/2010/main" val="113134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67BBF-24B7-6DE4-5CF2-F586ABEAA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A6FE-BF63-AC5E-9918-651A9AD6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Librerías</a:t>
            </a:r>
            <a:r>
              <a:rPr lang="en-US"/>
              <a:t> de Python para </a:t>
            </a:r>
            <a:r>
              <a:rPr lang="en-US" err="1"/>
              <a:t>modelos</a:t>
            </a:r>
            <a:r>
              <a:rPr lang="en-US"/>
              <a:t> de Azure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254E5-092A-3200-737B-17AADC3940A1}"/>
              </a:ext>
            </a:extLst>
          </p:cNvPr>
          <p:cNvSpPr txBox="1"/>
          <p:nvPr/>
        </p:nvSpPr>
        <p:spPr>
          <a:xfrm>
            <a:off x="1186694" y="5757887"/>
            <a:ext cx="1063942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sz="2400" dirty="0">
                <a:cs typeface="Segoe UI"/>
              </a:rPr>
              <a:t>🤖 </a:t>
            </a:r>
            <a:r>
              <a:rPr lang="en-US" sz="2400" dirty="0">
                <a:solidFill>
                  <a:srgbClr val="000000"/>
                </a:solidFill>
                <a:latin typeface="ADLaM Display"/>
                <a:ea typeface="ADLaM Display"/>
                <a:cs typeface="ADLaM Display"/>
              </a:rPr>
              <a:t>Mas </a:t>
            </a:r>
            <a:r>
              <a:rPr lang="en-US" sz="2400" dirty="0" err="1">
                <a:solidFill>
                  <a:srgbClr val="000000"/>
                </a:solidFill>
                <a:latin typeface="ADLaM Display"/>
                <a:ea typeface="ADLaM Display"/>
                <a:cs typeface="ADLaM Display"/>
              </a:rPr>
              <a:t>acerca</a:t>
            </a:r>
            <a:r>
              <a:rPr lang="en-US" sz="2400" dirty="0">
                <a:solidFill>
                  <a:srgbClr val="000000"/>
                </a:solidFill>
                <a:latin typeface="ADLaM Display"/>
                <a:ea typeface="ADLaM Display"/>
                <a:cs typeface="ADLaM Display"/>
              </a:rPr>
              <a:t> de agents </a:t>
            </a:r>
            <a:r>
              <a:rPr lang="en-US" sz="2400" dirty="0" err="1">
                <a:solidFill>
                  <a:srgbClr val="000000"/>
                </a:solidFill>
                <a:latin typeface="ADLaM Display"/>
                <a:ea typeface="ADLaM Display"/>
                <a:cs typeface="ADLaM Display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ADLaM Display"/>
                <a:ea typeface="ADLaM Display"/>
                <a:cs typeface="ADLaM Display"/>
              </a:rPr>
              <a:t> 22 de 0ctubre! </a:t>
            </a:r>
            <a:endParaRPr lang="en-US" sz="3200" dirty="0">
              <a:solidFill>
                <a:srgbClr val="000000"/>
              </a:solidFill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355B6-F7A2-5FC3-DE4F-C6D484FD92F0}"/>
              </a:ext>
            </a:extLst>
          </p:cNvPr>
          <p:cNvSpPr txBox="1"/>
          <p:nvPr/>
        </p:nvSpPr>
        <p:spPr>
          <a:xfrm>
            <a:off x="1068466" y="1775376"/>
            <a:ext cx="1063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err="1"/>
              <a:t>Estas</a:t>
            </a:r>
            <a:r>
              <a:rPr lang="en-US" sz="2400"/>
              <a:t> </a:t>
            </a:r>
            <a:r>
              <a:rPr lang="en-US" sz="2400" err="1"/>
              <a:t>librerías</a:t>
            </a:r>
            <a:r>
              <a:rPr lang="en-US" sz="2400"/>
              <a:t> </a:t>
            </a:r>
            <a:r>
              <a:rPr lang="en-US" sz="2400" err="1"/>
              <a:t>soportan</a:t>
            </a:r>
            <a:r>
              <a:rPr lang="en-US" sz="2400"/>
              <a:t> </a:t>
            </a:r>
            <a:r>
              <a:rPr lang="en-US" sz="2400" err="1"/>
              <a:t>directamente</a:t>
            </a:r>
            <a:r>
              <a:rPr lang="en-US" sz="2400"/>
              <a:t> </a:t>
            </a:r>
            <a:r>
              <a:rPr lang="en-US" sz="2400" err="1"/>
              <a:t>modelos</a:t>
            </a:r>
            <a:r>
              <a:rPr lang="en-US" sz="2400"/>
              <a:t> </a:t>
            </a:r>
            <a:r>
              <a:rPr lang="en-US" sz="2400" err="1"/>
              <a:t>gestionados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Azure/GitHub:</a:t>
            </a:r>
            <a:endParaRPr lang="en-US" sz="2400" b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0F2C4D-6691-4B17-1DA8-505B24E31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544429"/>
              </p:ext>
            </p:extLst>
          </p:nvPr>
        </p:nvGraphicFramePr>
        <p:xfrm>
          <a:off x="1186694" y="2408540"/>
          <a:ext cx="10161918" cy="3264864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302179">
                  <a:extLst>
                    <a:ext uri="{9D8B030D-6E8A-4147-A177-3AD203B41FA5}">
                      <a16:colId xmlns:a16="http://schemas.microsoft.com/office/drawing/2014/main" val="262873576"/>
                    </a:ext>
                  </a:extLst>
                </a:gridCol>
                <a:gridCol w="6859739">
                  <a:extLst>
                    <a:ext uri="{9D8B030D-6E8A-4147-A177-3AD203B41FA5}">
                      <a16:colId xmlns:a16="http://schemas.microsoft.com/office/drawing/2014/main" val="2078267454"/>
                    </a:ext>
                  </a:extLst>
                </a:gridCol>
              </a:tblGrid>
              <a:tr h="54414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1" dirty="0">
                          <a:effectLst/>
                        </a:rPr>
                        <a:t>Package</a:t>
                      </a:r>
                      <a:endParaRPr lang="en-US" sz="2200" b="1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1" dirty="0">
                          <a:effectLst/>
                        </a:rPr>
                        <a:t>Supported models</a:t>
                      </a:r>
                      <a:endParaRPr lang="en-US" sz="2200" b="1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070569"/>
                  </a:ext>
                </a:extLst>
              </a:tr>
              <a:tr h="54414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1" i="0" dirty="0" err="1">
                          <a:effectLst/>
                        </a:rPr>
                        <a:t>openai</a:t>
                      </a:r>
                      <a:endParaRPr lang="en-US" sz="2200" b="1" i="0" dirty="0" err="1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1" i="0" dirty="0">
                          <a:effectLst/>
                          <a:latin typeface="Aptos"/>
                        </a:rPr>
                        <a:t>Supports all OpenAI and OpenAI-like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596832"/>
                  </a:ext>
                </a:extLst>
              </a:tr>
              <a:tr h="54414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dirty="0">
                          <a:effectLst/>
                          <a:latin typeface="Aptos"/>
                        </a:rPr>
                        <a:t>agent-framework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dirty="0">
                          <a:effectLst/>
                          <a:latin typeface="Aptos"/>
                        </a:rPr>
                        <a:t>Framework from Microsoft with cross-model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889391"/>
                  </a:ext>
                </a:extLst>
              </a:tr>
              <a:tr h="54414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dirty="0">
                          <a:effectLst/>
                        </a:rPr>
                        <a:t>azure-ai-projects</a:t>
                      </a:r>
                      <a:endParaRPr lang="en-US" sz="22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effectLst/>
                          <a:latin typeface="Aptos"/>
                        </a:rPr>
                        <a:t>Framework specifically for Azure AI Foundry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489957"/>
                  </a:ext>
                </a:extLst>
              </a:tr>
              <a:tr h="54414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dirty="0" err="1">
                          <a:effectLst/>
                          <a:latin typeface="Aptos"/>
                        </a:rPr>
                        <a:t>langchain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effectLst/>
                          <a:latin typeface="Aptos"/>
                        </a:rPr>
                        <a:t>OSS package with support for many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883012"/>
                  </a:ext>
                </a:extLst>
              </a:tr>
              <a:tr h="54414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dirty="0" err="1">
                          <a:effectLst/>
                          <a:latin typeface="Aptos"/>
                        </a:rPr>
                        <a:t>pydantic</a:t>
                      </a:r>
                      <a:r>
                        <a:rPr lang="en-US" sz="2200" dirty="0">
                          <a:effectLst/>
                          <a:latin typeface="Aptos"/>
                        </a:rPr>
                        <a:t>-ai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effectLst/>
                          <a:latin typeface="Aptos"/>
                        </a:rPr>
                        <a:t>OSS package with support for many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571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146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3446F-5703-5237-1C65-11055CE54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0161-5056-073A-77BE-996357BE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ea typeface="+mj-lt"/>
                <a:cs typeface="+mj-lt"/>
              </a:rPr>
              <a:t>¿Quieres seguir el paso a paso?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4CEEC87-84BB-209E-3354-0DE1FB6EE350}"/>
              </a:ext>
            </a:extLst>
          </p:cNvPr>
          <p:cNvSpPr txBox="1">
            <a:spLocks/>
          </p:cNvSpPr>
          <p:nvPr/>
        </p:nvSpPr>
        <p:spPr>
          <a:xfrm>
            <a:off x="1118331" y="1876431"/>
            <a:ext cx="10235705" cy="17525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>
                <a:ea typeface="+mn-lt"/>
                <a:cs typeface="+mn-lt"/>
              </a:rPr>
              <a:t>Abre </a:t>
            </a:r>
            <a:r>
              <a:rPr lang="en-US" dirty="0" err="1">
                <a:ea typeface="+mn-lt"/>
                <a:cs typeface="+mn-lt"/>
              </a:rPr>
              <a:t>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repositorio</a:t>
            </a:r>
            <a:r>
              <a:rPr lang="en-US" dirty="0">
                <a:ea typeface="+mn-lt"/>
                <a:cs typeface="+mn-lt"/>
              </a:rPr>
              <a:t> de GitHub: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  <a:hlinkClick r:id="rId2"/>
              </a:rPr>
              <a:t>aka.ms/python-openai-demos</a:t>
            </a:r>
            <a:endParaRPr lang="en-US" dirty="0">
              <a:ea typeface="+mn-lt"/>
              <a:cs typeface="+mn-lt"/>
              <a:hlinkClick r:id="rId3"/>
            </a:endParaRPr>
          </a:p>
          <a:p>
            <a:pPr>
              <a:buAutoNum type="arabicPeriod"/>
            </a:pPr>
            <a:r>
              <a:rPr lang="en-US" dirty="0">
                <a:ea typeface="+mn-lt"/>
                <a:cs typeface="+mn-lt"/>
              </a:rPr>
              <a:t> Usa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botón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"Code"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crear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Codespace</a:t>
            </a:r>
            <a:r>
              <a:rPr lang="en-US" dirty="0">
                <a:ea typeface="+mn-lt"/>
                <a:cs typeface="+mn-lt"/>
              </a:rPr>
              <a:t> de GitHub.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0C5F9C-C439-E303-4F8D-871EB1B33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1199535" y="3628978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8B4FA4E-B707-DC2F-4B45-25FAB5B1642D}"/>
              </a:ext>
            </a:extLst>
          </p:cNvPr>
          <p:cNvSpPr txBox="1">
            <a:spLocks/>
          </p:cNvSpPr>
          <p:nvPr/>
        </p:nvSpPr>
        <p:spPr>
          <a:xfrm>
            <a:off x="1049416" y="6285307"/>
            <a:ext cx="10567146" cy="94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ea typeface="+mn-lt"/>
                <a:cs typeface="+mn-lt"/>
              </a:rPr>
              <a:t>3. Espera </a:t>
            </a:r>
            <a:r>
              <a:rPr lang="en-US" dirty="0" err="1">
                <a:ea typeface="+mn-lt"/>
                <a:cs typeface="+mn-lt"/>
              </a:rPr>
              <a:t>unos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minutos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que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Codespace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inicie</a:t>
            </a:r>
            <a:r>
              <a:rPr lang="en-US" dirty="0">
                <a:ea typeface="+mn-lt"/>
                <a:cs typeface="+mn-lt"/>
              </a:rPr>
              <a:t> ⏱️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9442F0-E983-DB90-6562-F778E2259182}"/>
              </a:ext>
            </a:extLst>
          </p:cNvPr>
          <p:cNvCxnSpPr/>
          <p:nvPr/>
        </p:nvCxnSpPr>
        <p:spPr>
          <a:xfrm flipH="1">
            <a:off x="4178709" y="5820697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C64991-A4C9-DD9B-74BA-3EA132BB78B9}"/>
              </a:ext>
            </a:extLst>
          </p:cNvPr>
          <p:cNvSpPr txBox="1"/>
          <p:nvPr/>
        </p:nvSpPr>
        <p:spPr>
          <a:xfrm>
            <a:off x="10179921" y="625537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5"/>
              </a:rPr>
              <a:t>Video guía</a:t>
            </a:r>
            <a:endParaRPr lang="en-US" dirty="0">
              <a:hlinkClick r:id="" action="ppaction://noaction"/>
            </a:endParaRPr>
          </a:p>
        </p:txBody>
      </p:sp>
    </p:spTree>
    <p:extLst>
      <p:ext uri="{BB962C8B-B14F-4D97-AF65-F5344CB8AC3E}">
        <p14:creationId xmlns:p14="http://schemas.microsoft.com/office/powerpoint/2010/main" val="3779765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BE2FF-753F-3F93-E7FA-1A84E3812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8CEF-4763-B951-0D53-069507E0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Librería 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DA6B4-D421-325A-A73F-977088D73202}"/>
              </a:ext>
            </a:extLst>
          </p:cNvPr>
          <p:cNvSpPr txBox="1"/>
          <p:nvPr/>
        </p:nvSpPr>
        <p:spPr>
          <a:xfrm>
            <a:off x="1152525" y="1783821"/>
            <a:ext cx="1063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La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librería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Python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oficial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openai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está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disponible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PyPI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26807-5F76-B7DF-6AB0-E0F4F198656E}"/>
              </a:ext>
            </a:extLst>
          </p:cNvPr>
          <p:cNvSpPr txBox="1"/>
          <p:nvPr/>
        </p:nvSpPr>
        <p:spPr>
          <a:xfrm>
            <a:off x="1238249" y="3943530"/>
            <a:ext cx="10363200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librería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 compatible con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gestionados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varios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lugares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</a:t>
            </a: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 dirty="0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3"/>
              </a:rPr>
              <a:t>Openai.com account</a:t>
            </a:r>
            <a:endParaRPr lang="en-US" sz="2400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 dirty="0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4"/>
              </a:rPr>
              <a:t>Azure OpenAI account</a:t>
            </a:r>
            <a:endParaRPr lang="en-US" sz="2400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 dirty="0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5"/>
              </a:rPr>
              <a:t>GitHub models</a:t>
            </a:r>
            <a:endParaRPr lang="en-US" sz="2400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Local con OpenAI-compatible API (</a:t>
            </a:r>
            <a:r>
              <a:rPr lang="en-US" sz="2400" b="0" i="0" u="sng" dirty="0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6"/>
              </a:rPr>
              <a:t>Ollama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/</a:t>
            </a:r>
            <a:r>
              <a:rPr lang="en-US" sz="2400" b="0" i="0" u="sng" dirty="0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7"/>
              </a:rPr>
              <a:t>llamafile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4E0D9-2780-5CCC-536D-44063A5A560B}"/>
              </a:ext>
            </a:extLst>
          </p:cNvPr>
          <p:cNvSpPr txBox="1"/>
          <p:nvPr/>
        </p:nvSpPr>
        <p:spPr>
          <a:xfrm>
            <a:off x="1238249" y="2400162"/>
            <a:ext cx="72104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pip install openai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8D0AD-2B2E-394C-98BC-D5B5111EE8D8}"/>
              </a:ext>
            </a:extLst>
          </p:cNvPr>
          <p:cNvSpPr txBox="1"/>
          <p:nvPr/>
        </p:nvSpPr>
        <p:spPr>
          <a:xfrm>
            <a:off x="1152524" y="3198167"/>
            <a:ext cx="1063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Incluye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soporte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para </a:t>
            </a:r>
            <a:r>
              <a:rPr lang="en-US" sz="24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chat completions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sz="24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embeddings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y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más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0796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23A40-5DB6-D02A-3E08-E160C168F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1095-183C-24B2-7392-9897BEF5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Autenticación</a:t>
            </a:r>
            <a:r>
              <a:rPr lang="en-US"/>
              <a:t> API para hosts 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07EF3-0C47-CE32-C2AA-ED5CE5029014}"/>
              </a:ext>
            </a:extLst>
          </p:cNvPr>
          <p:cNvSpPr txBox="1"/>
          <p:nvPr/>
        </p:nvSpPr>
        <p:spPr>
          <a:xfrm>
            <a:off x="1152525" y="1783821"/>
            <a:ext cx="10639425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Para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Work Sans" pitchFamily="2" charset="77"/>
              </a:rPr>
              <a:t>openai.com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 OpenAI,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Work Sans" pitchFamily="2" charset="77"/>
              </a:rPr>
              <a:t>configura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Work Sans" pitchFamily="2" charset="77"/>
              </a:rPr>
              <a:t>tu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 API key:</a:t>
            </a:r>
          </a:p>
          <a:p>
            <a:pPr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Work Sa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C3B06-6E8F-99D5-90B1-7EEA2F5BE4C4}"/>
              </a:ext>
            </a:extLst>
          </p:cNvPr>
          <p:cNvSpPr txBox="1"/>
          <p:nvPr/>
        </p:nvSpPr>
        <p:spPr>
          <a:xfrm>
            <a:off x="1238249" y="2400162"/>
            <a:ext cx="10381420" cy="548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182880" bIns="91440">
            <a:spAutoFit/>
          </a:bodyPr>
          <a:lstStyle/>
          <a:p>
            <a:pPr>
              <a:lnSpc>
                <a:spcPts val="2025"/>
              </a:lnSpc>
            </a:pP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api_key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environ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"OPENAI_KEY"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267CF2-3577-CDBD-D415-7A8EAA462296}"/>
              </a:ext>
            </a:extLst>
          </p:cNvPr>
          <p:cNvGrpSpPr/>
          <p:nvPr/>
        </p:nvGrpSpPr>
        <p:grpSpPr>
          <a:xfrm>
            <a:off x="1152525" y="3109384"/>
            <a:ext cx="10467144" cy="2922016"/>
            <a:chOff x="1181931" y="3423519"/>
            <a:chExt cx="10467144" cy="2922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B5D8EF-A4BE-6533-7695-A83122EE8AB0}"/>
                </a:ext>
              </a:extLst>
            </p:cNvPr>
            <p:cNvSpPr txBox="1"/>
            <p:nvPr/>
          </p:nvSpPr>
          <p:spPr>
            <a:xfrm>
              <a:off x="1181931" y="3423519"/>
              <a:ext cx="9429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spcBef>
                  <a:spcPts val="2400"/>
                </a:spcBef>
                <a:spcAft>
                  <a:spcPts val="1500"/>
                </a:spcAft>
                <a:buNone/>
              </a:pPr>
              <a:r>
                <a:rPr lang="en-US" sz="2400" dirty="0">
                  <a:solidFill>
                    <a:srgbClr val="000000"/>
                  </a:solidFill>
                  <a:latin typeface="Aptos" panose="020B0004020202020204" pitchFamily="34" charset="0"/>
                </a:rPr>
                <a:t>Para</a:t>
              </a:r>
              <a:r>
                <a:rPr lang="en-US" sz="2400" b="0" i="0" dirty="0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 Azure OpenAI, </a:t>
              </a:r>
              <a:r>
                <a:rPr lang="en-US" sz="2400" b="0" i="0" dirty="0" err="1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usa</a:t>
              </a:r>
              <a:r>
                <a:rPr lang="en-US" sz="2400" b="0" i="0" dirty="0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US" sz="2400" b="0" i="0" dirty="0" err="1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una</a:t>
              </a:r>
              <a:r>
                <a:rPr lang="en-US" sz="2400" b="0" i="0" dirty="0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 key o un token-based credential:</a:t>
              </a:r>
              <a:endParaRPr lang="en-US" sz="2400" dirty="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C09E7B-F72D-1CCB-132A-EC571D874E58}"/>
                </a:ext>
              </a:extLst>
            </p:cNvPr>
            <p:cNvSpPr txBox="1"/>
            <p:nvPr/>
          </p:nvSpPr>
          <p:spPr>
            <a:xfrm>
              <a:off x="1238249" y="3996174"/>
              <a:ext cx="10410826" cy="2349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225"/>
                </a:lnSpc>
                <a:buNone/>
              </a:pPr>
              <a:r>
                <a:rPr lang="en-US" sz="19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token_provider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9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azure</a:t>
              </a:r>
              <a:r>
                <a:rPr lang="en-US" sz="1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9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identity</a:t>
              </a:r>
              <a:r>
                <a:rPr lang="en-US" sz="1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9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get_bearer_token_provider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pPr>
                <a:lnSpc>
                  <a:spcPts val="2225"/>
                </a:lnSpc>
                <a:buNone/>
              </a:pPr>
              <a:r>
                <a:rPr lang="en-US" sz="19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9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DefaultAzureCredential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(), </a:t>
              </a:r>
            </a:p>
            <a:p>
              <a:pPr>
                <a:lnSpc>
                  <a:spcPts val="2225"/>
                </a:lnSpc>
                <a:buNone/>
              </a:pPr>
              <a:r>
                <a:rPr lang="en-US" sz="19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"https://</a:t>
              </a:r>
              <a:r>
                <a:rPr lang="en-US" sz="19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cognitiveservices.azure.com</a:t>
              </a:r>
              <a:r>
                <a:rPr lang="en-US" sz="1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/.default"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>
                <a:lnSpc>
                  <a:spcPts val="2225"/>
                </a:lnSpc>
                <a:buNone/>
              </a:pPr>
              <a:endParaRPr lang="en-US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ts val="2225"/>
                </a:lnSpc>
                <a:buNone/>
              </a:pPr>
              <a:r>
                <a:rPr lang="en-US" sz="19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client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9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openai</a:t>
              </a:r>
              <a:r>
                <a:rPr lang="en-US" sz="1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9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OpenAI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pPr>
                <a:lnSpc>
                  <a:spcPts val="2225"/>
                </a:lnSpc>
              </a:pPr>
              <a:r>
                <a:rPr lang="en-US" sz="19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9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api_version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9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os</a:t>
              </a:r>
              <a:r>
                <a:rPr lang="en-US" sz="1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9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environ</a:t>
              </a:r>
              <a:r>
                <a:rPr lang="en-US" sz="19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1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"AZURE_OPENAI_VERSION"</a:t>
              </a:r>
              <a:r>
                <a:rPr lang="en-US" sz="19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 + 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sz="1900" dirty="0">
                  <a:solidFill>
                    <a:srgbClr val="A3151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"/</a:t>
              </a:r>
              <a:r>
                <a:rPr lang="en-US" sz="1900" dirty="0" err="1">
                  <a:solidFill>
                    <a:srgbClr val="A3151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openai</a:t>
              </a:r>
              <a:r>
                <a:rPr lang="en-US" sz="1900" dirty="0">
                  <a:solidFill>
                    <a:srgbClr val="A3151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/v1/"</a:t>
              </a:r>
              <a:endParaRPr lang="en-US" sz="19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ts val="2225"/>
                </a:lnSpc>
                <a:buNone/>
              </a:pPr>
              <a:r>
                <a:rPr lang="en-US" sz="1900" dirty="0">
                  <a:solidFill>
                    <a:srgbClr val="00108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9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api</a:t>
              </a:r>
              <a:r>
                <a:rPr lang="en-US" sz="1900" dirty="0" err="1">
                  <a:solidFill>
                    <a:srgbClr val="00108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_key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9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token_provider</a:t>
              </a: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pPr>
                <a:lnSpc>
                  <a:spcPts val="2225"/>
                </a:lnSpc>
              </a:pPr>
              <a:r>
                <a:rPr lang="en-US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765F7D-0462-FD8B-E238-91F2D3CDE7D8}"/>
              </a:ext>
            </a:extLst>
          </p:cNvPr>
          <p:cNvSpPr txBox="1"/>
          <p:nvPr/>
        </p:nvSpPr>
        <p:spPr>
          <a:xfrm>
            <a:off x="1208843" y="6347574"/>
            <a:ext cx="9560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https://learn.microsoft.com/azure/developer/ai/keyless-connections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2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870B3-2107-B731-E2F3-492F0D1F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A658A-B28F-4A7F-A593-27AA3000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Autenticación</a:t>
            </a:r>
            <a:r>
              <a:rPr lang="en-US"/>
              <a:t> API para OpenAI-like APIs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DC8BD-553A-498D-15EF-C298047E2AAF}"/>
              </a:ext>
            </a:extLst>
          </p:cNvPr>
          <p:cNvSpPr txBox="1"/>
          <p:nvPr/>
        </p:nvSpPr>
        <p:spPr>
          <a:xfrm>
            <a:off x="1152525" y="1783821"/>
            <a:ext cx="1063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240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Work Sans" pitchFamily="2" charset="77"/>
              </a:rPr>
              <a:t>Para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Ollama</a:t>
            </a:r>
            <a:r>
              <a:rPr lang="en-US" sz="2000" b="0" i="0">
                <a:solidFill>
                  <a:srgbClr val="000000"/>
                </a:solidFill>
                <a:effectLst/>
                <a:latin typeface="Work Sans" pitchFamily="2" charset="77"/>
              </a:rPr>
              <a:t>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configura</a:t>
            </a:r>
            <a:r>
              <a:rPr lang="en-US" sz="2000" b="0" i="0">
                <a:solidFill>
                  <a:srgbClr val="000000"/>
                </a:solidFill>
                <a:effectLst/>
                <a:latin typeface="Work Sans" pitchFamily="2" charset="77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tu</a:t>
            </a:r>
            <a:r>
              <a:rPr lang="en-US" sz="2000" b="0" i="0">
                <a:solidFill>
                  <a:srgbClr val="000000"/>
                </a:solidFill>
                <a:effectLst/>
                <a:latin typeface="Work Sans" pitchFamily="2" charset="77"/>
              </a:rPr>
              <a:t> base URL a localhost y key a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cualquier</a:t>
            </a:r>
            <a:r>
              <a:rPr lang="en-US" sz="2000" b="0" i="0">
                <a:solidFill>
                  <a:srgbClr val="000000"/>
                </a:solidFill>
                <a:effectLst/>
                <a:latin typeface="Work Sans" pitchFamily="2" charset="77"/>
              </a:rPr>
              <a:t> valor: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553655-F4C6-84CB-991E-4A5C6AF00838}"/>
              </a:ext>
            </a:extLst>
          </p:cNvPr>
          <p:cNvGrpSpPr/>
          <p:nvPr/>
        </p:nvGrpSpPr>
        <p:grpSpPr>
          <a:xfrm>
            <a:off x="1238249" y="4054732"/>
            <a:ext cx="10517125" cy="2770099"/>
            <a:chOff x="1238249" y="4054732"/>
            <a:chExt cx="10517125" cy="27700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946B87-760A-9052-3407-511A4882A78C}"/>
                </a:ext>
              </a:extLst>
            </p:cNvPr>
            <p:cNvSpPr txBox="1"/>
            <p:nvPr/>
          </p:nvSpPr>
          <p:spPr>
            <a:xfrm>
              <a:off x="1238249" y="4054732"/>
              <a:ext cx="94488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buNone/>
              </a:pPr>
              <a:r>
                <a:rPr lang="en-US" sz="2000" b="0" i="0">
                  <a:solidFill>
                    <a:srgbClr val="000000"/>
                  </a:solidFill>
                  <a:effectLst/>
                  <a:latin typeface="Work Sans" pitchFamily="2" charset="77"/>
                </a:rPr>
                <a:t>Para GitHub models, </a:t>
              </a:r>
              <a:r>
                <a:rPr lang="en-US" sz="2000" b="0" i="0" err="1">
                  <a:solidFill>
                    <a:srgbClr val="000000"/>
                  </a:solidFill>
                  <a:effectLst/>
                  <a:latin typeface="Work Sans" pitchFamily="2" charset="77"/>
                </a:rPr>
                <a:t>configura</a:t>
              </a:r>
              <a:r>
                <a:rPr lang="en-US" sz="2000" b="0" i="0">
                  <a:solidFill>
                    <a:srgbClr val="000000"/>
                  </a:solidFill>
                  <a:effectLst/>
                  <a:latin typeface="Work Sans" pitchFamily="2" charset="77"/>
                </a:rPr>
                <a:t> </a:t>
              </a:r>
              <a:r>
                <a:rPr lang="en-US" sz="2000" b="0" i="0" err="1">
                  <a:solidFill>
                    <a:srgbClr val="000000"/>
                  </a:solidFill>
                  <a:effectLst/>
                  <a:latin typeface="Work Sans" pitchFamily="2" charset="77"/>
                </a:rPr>
                <a:t>tu</a:t>
              </a:r>
              <a:r>
                <a:rPr lang="en-US" sz="2000" b="0" i="0">
                  <a:solidFill>
                    <a:srgbClr val="000000"/>
                  </a:solidFill>
                  <a:effectLst/>
                  <a:latin typeface="Work Sans" pitchFamily="2" charset="77"/>
                </a:rPr>
                <a:t> base URL a GitHub models host y</a:t>
              </a:r>
            </a:p>
            <a:p>
              <a:pPr algn="l" fontAlgn="base">
                <a:buNone/>
              </a:pPr>
              <a:r>
                <a:rPr lang="en-US" sz="2000" b="0" i="0" err="1">
                  <a:solidFill>
                    <a:srgbClr val="000000"/>
                  </a:solidFill>
                  <a:effectLst/>
                  <a:latin typeface="Work Sans" pitchFamily="2" charset="77"/>
                </a:rPr>
                <a:t>configura</a:t>
              </a:r>
              <a:r>
                <a:rPr lang="en-US" sz="2000" b="0" i="0">
                  <a:solidFill>
                    <a:srgbClr val="000000"/>
                  </a:solidFill>
                  <a:effectLst/>
                  <a:latin typeface="Work Sans" pitchFamily="2" charset="77"/>
                </a:rPr>
                <a:t> key a PAT (personal access token):</a:t>
              </a:r>
              <a:endParaRPr lang="en-US" sz="200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F622EF-F102-0BFE-43DE-B812306E4B51}"/>
                </a:ext>
              </a:extLst>
            </p:cNvPr>
            <p:cNvSpPr txBox="1"/>
            <p:nvPr/>
          </p:nvSpPr>
          <p:spPr>
            <a:xfrm>
              <a:off x="1266824" y="5021071"/>
              <a:ext cx="10410826" cy="8884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225"/>
                </a:lnSpc>
                <a:buNone/>
              </a:pPr>
              <a:r>
                <a:rPr lang="en-US" sz="20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client</a:t>
              </a:r>
              <a:r>
                <a:rPr lang="en-US" sz="2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openai</a:t>
              </a:r>
              <a:r>
                <a:rPr lang="en-US" sz="2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OpenAI</a:t>
              </a:r>
              <a:r>
                <a:rPr lang="en-US" sz="2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pPr>
                <a:lnSpc>
                  <a:spcPts val="2025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base_url</a:t>
              </a:r>
              <a:r>
                <a:rPr lang="en-US" sz="2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"https://</a:t>
              </a:r>
              <a:r>
                <a:rPr lang="en-US" sz="20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models.github</a:t>
              </a:r>
              <a:r>
                <a:rPr lang="en-US" sz="2000" dirty="0" err="1">
                  <a:solidFill>
                    <a:srgbClr val="A3151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.ai</a:t>
              </a:r>
              <a:r>
                <a:rPr lang="en-US" sz="2000" dirty="0">
                  <a:solidFill>
                    <a:srgbClr val="A3151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/inference</a:t>
              </a:r>
              <a:r>
                <a:rPr lang="en-US" sz="2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pPr>
                <a:lnSpc>
                  <a:spcPts val="2025"/>
                </a:lnSpc>
              </a:pPr>
              <a:r>
                <a:rPr lang="en-US" sz="2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api_key</a:t>
              </a:r>
              <a:r>
                <a:rPr lang="en-US" sz="2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os</a:t>
              </a:r>
              <a:r>
                <a:rPr lang="en-US" sz="20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environ</a:t>
              </a:r>
              <a:r>
                <a:rPr lang="en-US" sz="2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2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"GITHUB_TOKEN"</a:t>
              </a:r>
              <a:r>
                <a:rPr lang="en-US" sz="2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C7B4F-5D46-F2EF-3277-3E0FD763BC75}"/>
                </a:ext>
              </a:extLst>
            </p:cNvPr>
            <p:cNvSpPr txBox="1"/>
            <p:nvPr/>
          </p:nvSpPr>
          <p:spPr>
            <a:xfrm>
              <a:off x="1269492" y="6178500"/>
              <a:ext cx="104858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👉🏽 En GitHub </a:t>
              </a:r>
              <a:r>
                <a:rPr lang="en-US" err="1"/>
                <a:t>Codespaces</a:t>
              </a:r>
              <a:r>
                <a:rPr lang="en-US"/>
                <a:t>, GITHUB_TOKEN </a:t>
              </a:r>
              <a:r>
                <a:rPr lang="en-US" err="1"/>
                <a:t>siempre</a:t>
              </a:r>
              <a:r>
                <a:rPr lang="en-US"/>
                <a:t> </a:t>
              </a:r>
              <a:r>
                <a:rPr lang="en-US" err="1"/>
                <a:t>almacenará</a:t>
              </a:r>
              <a:r>
                <a:rPr lang="en-US"/>
                <a:t> </a:t>
              </a:r>
              <a:r>
                <a:rPr lang="en-US" err="1"/>
                <a:t>tu</a:t>
              </a:r>
              <a:r>
                <a:rPr lang="en-US"/>
                <a:t> PAT. Si </a:t>
              </a:r>
              <a:r>
                <a:rPr lang="en-US" err="1"/>
                <a:t>estás</a:t>
              </a:r>
              <a:r>
                <a:rPr lang="en-US"/>
                <a:t> </a:t>
              </a:r>
              <a:r>
                <a:rPr lang="en-US" err="1"/>
                <a:t>ejecutando</a:t>
              </a:r>
              <a:r>
                <a:rPr lang="en-US"/>
                <a:t> </a:t>
              </a:r>
              <a:r>
                <a:rPr lang="en-US" err="1"/>
                <a:t>localmente</a:t>
              </a:r>
              <a:r>
                <a:rPr lang="en-US"/>
                <a:t>, </a:t>
              </a:r>
              <a:r>
                <a:rPr lang="en-US" err="1"/>
                <a:t>crea</a:t>
              </a:r>
              <a:r>
                <a:rPr lang="en-US"/>
                <a:t> un nuevo PAT.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3FC4C2-FBC6-4CBC-6B6D-2A2C02D6C49A}"/>
              </a:ext>
            </a:extLst>
          </p:cNvPr>
          <p:cNvSpPr txBox="1"/>
          <p:nvPr/>
        </p:nvSpPr>
        <p:spPr>
          <a:xfrm>
            <a:off x="1238248" y="2395719"/>
            <a:ext cx="9448799" cy="1220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base_url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"http://localhost:11434/v1"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api_key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"nokeyneeded"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963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28D14-A54F-5463-760B-F82F5D084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4673-ED7F-A90B-3F4B-2CCCC2F2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Llamada</a:t>
            </a:r>
            <a:r>
              <a:rPr lang="en-US" dirty="0"/>
              <a:t> a Chat Completion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B2642-EAC5-31A7-FB2B-54663D217D8C}"/>
              </a:ext>
            </a:extLst>
          </p:cNvPr>
          <p:cNvSpPr txBox="1"/>
          <p:nvPr/>
        </p:nvSpPr>
        <p:spPr>
          <a:xfrm>
            <a:off x="1238249" y="1906386"/>
            <a:ext cx="9801226" cy="37600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25"/>
              </a:lnSpc>
              <a:buNone/>
            </a:pP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model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temperature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0.7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max_tokens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225"/>
              </a:lnSpc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Eres un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asistente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útil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hace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muchas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referencias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gatos y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usa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emojis."</a:t>
            </a:r>
            <a:r>
              <a:rPr lang="en-US" sz="2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225"/>
              </a:lnSpc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"Escribe un haiku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sobre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 gato 	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hambriento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quiere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atún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ts val="2225"/>
              </a:lnSpc>
            </a:pPr>
            <a:endParaRPr lang="en-US" sz="2000" b="0" dirty="0">
              <a:solidFill>
                <a:srgbClr val="795E2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</a:pP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54BF7-AE53-A1F9-139B-0F96E4592526}"/>
              </a:ext>
            </a:extLst>
          </p:cNvPr>
          <p:cNvSpPr txBox="1"/>
          <p:nvPr/>
        </p:nvSpPr>
        <p:spPr>
          <a:xfrm>
            <a:off x="1238249" y="5938077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 dirty="0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chat.py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6575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3B71-75C2-04CE-4D3D-E364BD89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Transmite</a:t>
            </a:r>
            <a:r>
              <a:rPr lang="en-US"/>
              <a:t> la </a:t>
            </a:r>
            <a:r>
              <a:rPr lang="en-US" err="1"/>
              <a:t>respuesta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20F60-7D5C-73BE-E4BF-3EC7BBEE54FF}"/>
              </a:ext>
            </a:extLst>
          </p:cNvPr>
          <p:cNvSpPr txBox="1"/>
          <p:nvPr/>
        </p:nvSpPr>
        <p:spPr>
          <a:xfrm>
            <a:off x="1195387" y="2248026"/>
            <a:ext cx="980122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Eres un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asistente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útil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hace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muchas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referencias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gatos y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usa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emojis."</a:t>
            </a:r>
            <a:r>
              <a:rPr lang="en-US" sz="2000" b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"Escribe un haiku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sobre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 gato 	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hambriento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quiere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atún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ts val="2225"/>
              </a:lnSpc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delta.content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75A5F-5DCB-DDA0-5F68-8A5D76C89516}"/>
              </a:ext>
            </a:extLst>
          </p:cNvPr>
          <p:cNvSpPr txBox="1"/>
          <p:nvPr/>
        </p:nvSpPr>
        <p:spPr>
          <a:xfrm>
            <a:off x="1195387" y="5938077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 dirty="0">
                <a:solidFill>
                  <a:srgbClr val="00008B"/>
                </a:solidFill>
                <a:effectLst/>
                <a:latin typeface="Work Sans" pitchFamily="2" charset="77"/>
                <a:hlinkClick r:id="rId2"/>
              </a:rPr>
              <a:t>Ejemplo completo: </a:t>
            </a:r>
            <a:r>
              <a:rPr lang="en-US" sz="2400" b="0" i="0" u="sng" dirty="0" err="1">
                <a:solidFill>
                  <a:srgbClr val="00008B"/>
                </a:solidFill>
                <a:effectLst/>
                <a:latin typeface="Work Sans" pitchFamily="2" charset="77"/>
                <a:hlinkClick r:id="rId2"/>
              </a:rPr>
              <a:t>chat_stream.py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597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838D7-1FED-B714-3B6C-C4C035250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F674-A084-94CC-7C66-3F470620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Multi-turn conversations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E443C-EFE4-F544-CC7B-F73FC671350D}"/>
              </a:ext>
            </a:extLst>
          </p:cNvPr>
          <p:cNvSpPr txBox="1"/>
          <p:nvPr/>
        </p:nvSpPr>
        <p:spPr>
          <a:xfrm>
            <a:off x="1195387" y="1785829"/>
            <a:ext cx="10775586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1080"/>
                </a:solidFill>
                <a:latin typeface="Consolas"/>
              </a:rPr>
              <a:t>messages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  {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"role"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"system"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dirty="0">
                <a:solidFill>
                  <a:srgbClr val="A31515"/>
                </a:solidFill>
                <a:latin typeface="Consolas"/>
              </a:rPr>
              <a:t>  "content"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 am a TA helping with Python questions for Berkeley CS 61A."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},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]</a:t>
            </a:r>
            <a:endParaRPr lang="en-US" dirty="0">
              <a:latin typeface="Consolas"/>
            </a:endParaRPr>
          </a:p>
          <a:p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AF00DB"/>
                </a:solidFill>
                <a:latin typeface="Consolas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1080"/>
                </a:solidFill>
                <a:latin typeface="Consolas"/>
              </a:rPr>
              <a:t>  question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dirty="0">
                <a:solidFill>
                  <a:srgbClr val="795E26"/>
                </a:solidFill>
                <a:latin typeface="Consolas"/>
              </a:rPr>
              <a:t>input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>
                <a:solidFill>
                  <a:srgbClr val="EE0000"/>
                </a:solidFill>
                <a:latin typeface="Consolas"/>
              </a:rPr>
              <a:t>\</a:t>
            </a:r>
            <a:r>
              <a:rPr lang="en-US" dirty="0" err="1">
                <a:solidFill>
                  <a:srgbClr val="EE0000"/>
                </a:solidFill>
                <a:latin typeface="Consolas"/>
              </a:rPr>
              <a:t>n</a:t>
            </a:r>
            <a:r>
              <a:rPr lang="en-US" dirty="0" err="1">
                <a:solidFill>
                  <a:srgbClr val="A31515"/>
                </a:solidFill>
                <a:latin typeface="Consolas"/>
              </a:rPr>
              <a:t>Your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 question: 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dirty="0">
                <a:solidFill>
                  <a:srgbClr val="001080"/>
                </a:solidFill>
                <a:latin typeface="Consolas"/>
              </a:rPr>
              <a:t>  </a:t>
            </a:r>
            <a:r>
              <a:rPr lang="en-US" dirty="0" err="1">
                <a:solidFill>
                  <a:srgbClr val="001080"/>
                </a:solidFill>
                <a:latin typeface="Consolas"/>
              </a:rPr>
              <a:t>messages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/>
              </a:rPr>
              <a:t>append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({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"role"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"user"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"content"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dirty="0">
                <a:solidFill>
                  <a:srgbClr val="001080"/>
                </a:solidFill>
                <a:latin typeface="Consolas"/>
              </a:rPr>
              <a:t>question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})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  response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=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client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chat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completions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/>
                <a:cs typeface="Consolas" panose="020B0609020204030204" pitchFamily="49" charset="0"/>
              </a:rPr>
              <a:t>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(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70C1"/>
                </a:solidFill>
                <a:effectLst/>
                <a:latin typeface="Consolas"/>
                <a:cs typeface="Consolas" panose="020B0609020204030204" pitchFamily="49" charset="0"/>
              </a:rPr>
              <a:t>MODEL_NAME</a:t>
            </a:r>
            <a:r>
              <a:rPr lang="en-US" b="0" dirty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1080"/>
                </a:solidFill>
                <a:latin typeface="Consolas"/>
              </a:rPr>
              <a:t>    messages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dirty="0">
                <a:solidFill>
                  <a:srgbClr val="001080"/>
                </a:solidFill>
                <a:latin typeface="Consolas"/>
              </a:rPr>
              <a:t>messages</a:t>
            </a:r>
            <a:endParaRPr lang="en-US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  )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bot_response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response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choices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98658"/>
                </a:solidFill>
                <a:latin typeface="Consolas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].</a:t>
            </a:r>
            <a:r>
              <a:rPr lang="en-US" dirty="0" err="1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message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content</a:t>
            </a:r>
            <a:endParaRPr lang="en-US" dirty="0">
              <a:solidFill>
                <a:srgbClr val="001080"/>
              </a:solidFill>
              <a:latin typeface="Consolas"/>
            </a:endParaRPr>
          </a:p>
          <a:p>
            <a:r>
              <a:rPr lang="en-US" dirty="0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messageses</a:t>
            </a:r>
            <a:r>
              <a:rPr lang="en-US" dirty="0" err="1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/>
                <a:cs typeface="Consolas" panose="020B0609020204030204" pitchFamily="49" charset="0"/>
              </a:rPr>
              <a:t>append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({</a:t>
            </a:r>
            <a:r>
              <a:rPr lang="en-US" dirty="0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role"</a:t>
            </a:r>
            <a:r>
              <a:rPr lang="en-US" b="0" dirty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assistant</a:t>
            </a:r>
            <a:r>
              <a:rPr lang="en-US" b="0" dirty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"content"</a:t>
            </a:r>
            <a:r>
              <a:rPr lang="en-US" b="0" dirty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bot_response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})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795E26"/>
                </a:solidFill>
                <a:latin typeface="Consolas"/>
                <a:cs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95E26"/>
                </a:solidFill>
                <a:effectLst/>
                <a:latin typeface="Consolas"/>
                <a:cs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/>
                <a:cs typeface="Consolas" panose="020B0609020204030204" pitchFamily="49" charset="0"/>
              </a:rPr>
              <a:t>bot_response</a:t>
            </a:r>
            <a:r>
              <a:rPr lang="en-US" b="0" dirty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)</a:t>
            </a:r>
            <a:endParaRPr lang="en-US" dirty="0">
              <a:latin typeface="Consola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81396-A7D0-5F96-9B14-CC3ED360071B}"/>
              </a:ext>
            </a:extLst>
          </p:cNvPr>
          <p:cNvSpPr txBox="1"/>
          <p:nvPr/>
        </p:nvSpPr>
        <p:spPr>
          <a:xfrm>
            <a:off x="1195387" y="6162930"/>
            <a:ext cx="61341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0" i="0" u="sng" dirty="0">
                <a:solidFill>
                  <a:srgbClr val="00008B"/>
                </a:solidFill>
                <a:effectLst/>
                <a:latin typeface="Work Sans"/>
                <a:hlinkClick r:id="rId2"/>
              </a:rPr>
              <a:t>Ejemplo completo: chat_history.py</a:t>
            </a:r>
            <a:endParaRPr lang="en-US" sz="2400" dirty="0">
              <a:latin typeface="Work Sans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829095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96731-5507-3FA1-5B46-D1AC54FC6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1770-D0E3-E042-937D-68D6B1C2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LLMs: Pros y 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FE5BF-7B24-6DE5-EDC6-E2F6B101C65F}"/>
              </a:ext>
            </a:extLst>
          </p:cNvPr>
          <p:cNvSpPr txBox="1"/>
          <p:nvPr/>
        </p:nvSpPr>
        <p:spPr>
          <a:xfrm>
            <a:off x="1152525" y="1783821"/>
            <a:ext cx="10639425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Pros:</a:t>
            </a: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Creativo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😊</a:t>
            </a: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Genial con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patrones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Bueno con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sintaxis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(natural y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programación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97839-9B5C-B0FE-DC4B-AC633CC592AC}"/>
              </a:ext>
            </a:extLst>
          </p:cNvPr>
          <p:cNvSpPr txBox="1"/>
          <p:nvPr/>
        </p:nvSpPr>
        <p:spPr>
          <a:xfrm>
            <a:off x="1152525" y="4155825"/>
            <a:ext cx="6131052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Cons:</a:t>
            </a: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Creativo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😖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Inventa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cosas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(sin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saberlo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)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Ventana de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contexto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limitada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(4K-128K)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Más tokens =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más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$,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más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tiempo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5269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60CB-53BF-69E6-774C-2B4AF7178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C4FC-E0AB-5D99-6F31-20822652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Como mejorar output del LLM</a:t>
            </a:r>
          </a:p>
        </p:txBody>
      </p:sp>
    </p:spTree>
    <p:extLst>
      <p:ext uri="{BB962C8B-B14F-4D97-AF65-F5344CB8AC3E}">
        <p14:creationId xmlns:p14="http://schemas.microsoft.com/office/powerpoint/2010/main" val="390137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600">
                <a:latin typeface="Aptos" panose="020B0004020202020204" pitchFamily="34" charset="0"/>
                <a:cs typeface="Segoe UI" panose="020B0502040204020203" pitchFamily="34" charset="0"/>
              </a:rPr>
              <a:t>🧠 </a:t>
            </a:r>
            <a:r>
              <a:rPr lang="es-MX" sz="5600">
                <a:latin typeface="Aptos" panose="020B0004020202020204" pitchFamily="34" charset="0"/>
              </a:rPr>
              <a:t>Modelos de Lenguaje Grande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Gwyneth Peña-Siguenza</a:t>
            </a:r>
          </a:p>
          <a:p>
            <a:pPr lvl="0"/>
            <a:r>
              <a:rPr lang="en-US" dirty="0"/>
              <a:t>Python Cloud Advocate</a:t>
            </a:r>
          </a:p>
          <a:p>
            <a:pPr lvl="0"/>
            <a:r>
              <a:rPr lang="en-US" dirty="0">
                <a:ea typeface="+mn-lt"/>
                <a:cs typeface="+mn-lt"/>
                <a:hlinkClick r:id="rId3"/>
              </a:rPr>
              <a:t>linkedin.com/in/madebygps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Youtube.com/@lagps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10DE-2FDB-2705-BC4C-D15799A22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21" y="3789405"/>
            <a:ext cx="923925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DDA9EB-2D65-5FC8-441A-67B5B5C3D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645" y="3792066"/>
            <a:ext cx="92392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DF68-0199-70EC-636F-B101CE59C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0511-063A-A1D6-5689-6557AB27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Maneras</a:t>
            </a:r>
            <a:r>
              <a:rPr lang="en-US"/>
              <a:t> de </a:t>
            </a:r>
            <a:r>
              <a:rPr lang="en-US" err="1"/>
              <a:t>mejorar</a:t>
            </a:r>
            <a:r>
              <a:rPr lang="en-US"/>
              <a:t> LLM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300E8-097C-E0A0-833D-AC6A0DA047EC}"/>
              </a:ext>
            </a:extLst>
          </p:cNvPr>
          <p:cNvSpPr txBox="1"/>
          <p:nvPr/>
        </p:nvSpPr>
        <p:spPr>
          <a:xfrm>
            <a:off x="1152525" y="1783821"/>
            <a:ext cx="1063942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Prompt engineering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 dirty="0" err="1"/>
              <a:t>Solicitar</a:t>
            </a:r>
            <a:r>
              <a:rPr lang="en-US" sz="2400" dirty="0"/>
              <a:t> un </a:t>
            </a:r>
            <a:r>
              <a:rPr lang="en-US" sz="2400" dirty="0" err="1"/>
              <a:t>tono</a:t>
            </a:r>
            <a:r>
              <a:rPr lang="en-US" sz="2400" dirty="0"/>
              <a:t> y un </a:t>
            </a:r>
            <a:r>
              <a:rPr lang="en-US" sz="2400" dirty="0" err="1"/>
              <a:t>formato</a:t>
            </a:r>
            <a:r>
              <a:rPr lang="en-US" sz="2400" dirty="0"/>
              <a:t> </a:t>
            </a:r>
            <a:r>
              <a:rPr lang="en-US" sz="2400" dirty="0" err="1"/>
              <a:t>específico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Few-shot examples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 dirty="0" err="1"/>
              <a:t>Demostrar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formato</a:t>
            </a:r>
            <a:r>
              <a:rPr lang="en-US" sz="2400" dirty="0"/>
              <a:t> de </a:t>
            </a:r>
            <a:r>
              <a:rPr lang="en-US" sz="2400" dirty="0" err="1"/>
              <a:t>salida</a:t>
            </a:r>
            <a:r>
              <a:rPr lang="en-US" sz="2400" dirty="0"/>
              <a:t> </a:t>
            </a:r>
            <a:r>
              <a:rPr lang="en-US" sz="2400" dirty="0" err="1"/>
              <a:t>deseado</a:t>
            </a:r>
            <a:endParaRPr lang="en-US" sz="2400" dirty="0"/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Llamadas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encadenadas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 dirty="0"/>
              <a:t>Haz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LLM </a:t>
            </a:r>
            <a:r>
              <a:rPr lang="en-US" sz="2400" dirty="0" err="1"/>
              <a:t>reflexione</a:t>
            </a:r>
            <a:r>
              <a:rPr lang="en-US" sz="2400" dirty="0"/>
              <a:t>, </a:t>
            </a:r>
            <a:r>
              <a:rPr lang="en-US" sz="2400" dirty="0" err="1"/>
              <a:t>reduzca</a:t>
            </a:r>
            <a:r>
              <a:rPr lang="en-US" sz="2400" dirty="0"/>
              <a:t> la </a:t>
            </a:r>
            <a:r>
              <a:rPr lang="en-US" sz="2400" dirty="0" err="1"/>
              <a:t>velocidad</a:t>
            </a:r>
            <a:r>
              <a:rPr lang="en-US" sz="2400" dirty="0"/>
              <a:t>, lo </a:t>
            </a:r>
            <a:r>
              <a:rPr lang="en-US" sz="2400" dirty="0" err="1"/>
              <a:t>descomponga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</a:p>
          <a:p>
            <a:pPr marL="800100" lvl="1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😊  </a:t>
            </a:r>
            <a:r>
              <a:rPr lang="en-US" dirty="0" err="1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cubriremos</a:t>
            </a:r>
            <a:r>
              <a:rPr lang="en-US" dirty="0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hoy</a:t>
            </a:r>
            <a:endParaRPr lang="en-US" sz="2400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  <a:latin typeface="Aptos" panose="020B0004020202020204" pitchFamily="34" charset="0"/>
              </a:rPr>
              <a:t>Recuperación-Aumentada</a:t>
            </a:r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</a:rPr>
              <a:t> Generación (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RAG)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 dirty="0" err="1"/>
              <a:t>Proveer</a:t>
            </a:r>
            <a:r>
              <a:rPr lang="en-US" sz="2400" dirty="0"/>
              <a:t> </a:t>
            </a:r>
            <a:r>
              <a:rPr lang="en-US" sz="2400" dirty="0" err="1"/>
              <a:t>contexto</a:t>
            </a:r>
            <a:r>
              <a:rPr lang="en-US" sz="2400" dirty="0"/>
              <a:t> al LLM just-in-time</a:t>
            </a:r>
          </a:p>
          <a:p>
            <a:pPr marL="742950" lvl="1" indent="-28575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cs typeface="Segoe UI" panose="020B0502040204020203" pitchFamily="34" charset="0"/>
              </a:rPr>
              <a:t>🔍 </a:t>
            </a:r>
            <a:r>
              <a:rPr lang="en-US" dirty="0" err="1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cubriremos</a:t>
            </a:r>
            <a:r>
              <a:rPr lang="en-US" i="0" dirty="0">
                <a:solidFill>
                  <a:srgbClr val="000000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</a:t>
            </a:r>
            <a:r>
              <a:rPr lang="en-US" dirty="0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10/9</a:t>
            </a:r>
            <a:endParaRPr lang="en-US" i="0" dirty="0">
              <a:solidFill>
                <a:srgbClr val="000000"/>
              </a:solidFill>
              <a:effectLst/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Llamada</a:t>
            </a:r>
            <a:r>
              <a:rPr lang="en-US" sz="2400" b="1" dirty="0"/>
              <a:t> a </a:t>
            </a:r>
            <a:r>
              <a:rPr lang="en-US" sz="2400" b="1" dirty="0" err="1"/>
              <a:t>funciones</a:t>
            </a:r>
            <a:r>
              <a:rPr lang="en-US" sz="2400" b="1" dirty="0"/>
              <a:t> y </a:t>
            </a:r>
            <a:r>
              <a:rPr lang="en-US" sz="2400" b="1" dirty="0" err="1"/>
              <a:t>salidas</a:t>
            </a:r>
            <a:r>
              <a:rPr lang="en-US" sz="2400" b="1" dirty="0"/>
              <a:t> </a:t>
            </a:r>
            <a:r>
              <a:rPr lang="en-US" sz="2400" b="1" dirty="0" err="1"/>
              <a:t>estructuradas</a:t>
            </a:r>
            <a:endParaRPr lang="en-US" sz="2400" b="1" dirty="0"/>
          </a:p>
          <a:p>
            <a:pPr marL="800100" lvl="1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  <a:cs typeface="Segoe UI" panose="020B0502040204020203" pitchFamily="34" charset="0"/>
              </a:rPr>
              <a:t>🛠️ </a:t>
            </a:r>
            <a:r>
              <a:rPr lang="en-US" dirty="0" err="1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cubriremos</a:t>
            </a:r>
            <a:r>
              <a:rPr lang="en-US" dirty="0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10/15 y 10/21</a:t>
            </a:r>
            <a:endParaRPr lang="en-US" sz="240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Fine tuning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 dirty="0" err="1"/>
              <a:t>Enseñar</a:t>
            </a:r>
            <a:r>
              <a:rPr lang="en-US" sz="2400" dirty="0"/>
              <a:t> a LLM </a:t>
            </a:r>
            <a:r>
              <a:rPr lang="en-US" sz="2400" dirty="0" err="1"/>
              <a:t>nueva</a:t>
            </a:r>
            <a:r>
              <a:rPr lang="en-US" sz="2400" dirty="0"/>
              <a:t> </a:t>
            </a:r>
            <a:r>
              <a:rPr lang="en-US" sz="2400" dirty="0" err="1"/>
              <a:t>información</a:t>
            </a:r>
            <a:r>
              <a:rPr lang="en-US" sz="2400" dirty="0"/>
              <a:t> </a:t>
            </a:r>
            <a:r>
              <a:rPr lang="en-US" sz="2400" dirty="0" err="1"/>
              <a:t>alterando</a:t>
            </a:r>
            <a:r>
              <a:rPr lang="en-US" sz="2400" dirty="0"/>
              <a:t> </a:t>
            </a:r>
            <a:r>
              <a:rPr lang="en-US" sz="2400" dirty="0" err="1"/>
              <a:t>permanentemente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weights</a:t>
            </a:r>
            <a:endParaRPr lang="en-US" sz="2400" b="0" i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3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74F0-61AC-E96E-8858-62A7A548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B982-1FB7-6E35-7CE6-B10A96016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12340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El primer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mensaje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enviado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al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se llama «system message» o «</a:t>
            </a:r>
            <a:r>
              <a:rPr lang="en-US">
                <a:solidFill>
                  <a:srgbClr val="000000"/>
                </a:solidFill>
                <a:latin typeface="Aptos" panose="020B0004020202020204" pitchFamily="34" charset="0"/>
              </a:rPr>
              <a:t>system prompt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».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Utilízalo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para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establecer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orientación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general y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reglas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formato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F01C5-E0D2-B51B-F1C2-6E5849B0A687}"/>
              </a:ext>
            </a:extLst>
          </p:cNvPr>
          <p:cNvSpPr txBox="1"/>
          <p:nvPr/>
        </p:nvSpPr>
        <p:spPr>
          <a:xfrm>
            <a:off x="1186576" y="3050031"/>
            <a:ext cx="10435448" cy="2556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425"/>
              </a:lnSpc>
              <a:buNone/>
            </a:pP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425"/>
              </a:lnSpc>
              <a:buNone/>
            </a:pP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model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425"/>
              </a:lnSpc>
              <a:buNone/>
            </a:pP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temperature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425"/>
              </a:lnSpc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425"/>
              </a:lnSpc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Responde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Yoda"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425"/>
              </a:lnSpc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"¿Que es un LLM?"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425"/>
              </a:lnSpc>
              <a:buNone/>
            </a:pP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>
              <a:lnSpc>
                <a:spcPts val="2425"/>
              </a:lnSpc>
            </a:pP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F8A94-DCD9-78C4-B499-DCCCA47C961F}"/>
              </a:ext>
            </a:extLst>
          </p:cNvPr>
          <p:cNvSpPr txBox="1"/>
          <p:nvPr/>
        </p:nvSpPr>
        <p:spPr>
          <a:xfrm>
            <a:off x="1186576" y="5938077"/>
            <a:ext cx="6623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 dirty="0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prompt_engineering.py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502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8B71-2BEF-28A0-82AA-42F20309D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A2C6-9AC6-A0F7-D058-65888FA7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Few-shot </a:t>
            </a:r>
            <a:r>
              <a:rPr lang="en-US" err="1"/>
              <a:t>ejemplos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88321-EAF7-C403-A951-BFDE6D90E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575858"/>
            <a:ext cx="10913980" cy="1234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Otra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forma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guiar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 un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lenguaje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es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proporcionar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"few shots", es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decir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secuencia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ejemplos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preguntas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y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respuestas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que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demuestran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cómo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debería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responder.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C2320-E84A-7F5D-9DD8-74F49EC1F5E8}"/>
              </a:ext>
            </a:extLst>
          </p:cNvPr>
          <p:cNvSpPr txBox="1"/>
          <p:nvPr/>
        </p:nvSpPr>
        <p:spPr>
          <a:xfrm>
            <a:off x="1186576" y="2783839"/>
            <a:ext cx="10310813" cy="34152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"Eres un tutor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 da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pistas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no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respuestas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Cual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es la capital de Francia?"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"assistant"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Puedes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pensar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 ciudad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conocida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 Torre Eiffe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Cuál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es la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raíz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cuadrada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144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"assistant"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Qué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número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multiplicado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sí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mismo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es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igual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144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Cuál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es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número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atómico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oxígeno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"assistant"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Cuántos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protones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tiene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átomo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oxígeno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Cuál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es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planeta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más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grande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sistema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solar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64F7B-7BF3-2523-CCBD-E58B14A71CCA}"/>
              </a:ext>
            </a:extLst>
          </p:cNvPr>
          <p:cNvSpPr txBox="1"/>
          <p:nvPr/>
        </p:nvSpPr>
        <p:spPr>
          <a:xfrm>
            <a:off x="1186576" y="6268277"/>
            <a:ext cx="6623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 dirty="0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few_shot_examples.py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5292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702A-F1F4-1BC4-4FAC-FE76878C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C4C7-C650-360A-4469-FC85965A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Chained calls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F17D5-4660-9AE8-BD83-AC313CEECAED}"/>
              </a:ext>
            </a:extLst>
          </p:cNvPr>
          <p:cNvSpPr txBox="1"/>
          <p:nvPr/>
        </p:nvSpPr>
        <p:spPr>
          <a:xfrm>
            <a:off x="1186576" y="1670242"/>
            <a:ext cx="10426303" cy="44576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=[{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Explica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cómo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funcionan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los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LLM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 solo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párrafo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}])</a:t>
            </a:r>
            <a:b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explanation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7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sz="1700" b="0">
              <a:solidFill>
                <a:srgbClr val="001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=[{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Eres</a:t>
            </a:r>
            <a:r>
              <a:rPr lang="en-US" sz="17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 editor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Revisa la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siguiente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explicación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proporciona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comentarios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detallados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sobre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claridad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coherencia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cautivación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\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xplicación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\n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explanation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}])</a:t>
            </a:r>
          </a:p>
          <a:p>
            <a:pPr>
              <a:lnSpc>
                <a:spcPts val="2025"/>
              </a:lnSpc>
            </a:pP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feedback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7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=[{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"Revisa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articulo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usando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comentarios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siguientes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pero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mantenlo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un solo </a:t>
            </a:r>
            <a:r>
              <a:rPr lang="en-US" sz="18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párrafo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 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xplicación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explanation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\n\n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Comentarios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feedback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}])</a:t>
            </a:r>
          </a:p>
          <a:p>
            <a:pPr fontAlgn="base"/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final_article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7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427AA-5E72-7789-8AD8-ADB1B3C7DC9C}"/>
              </a:ext>
            </a:extLst>
          </p:cNvPr>
          <p:cNvSpPr txBox="1"/>
          <p:nvPr/>
        </p:nvSpPr>
        <p:spPr>
          <a:xfrm>
            <a:off x="1186576" y="6168909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 dirty="0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chained_calls.py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5315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072-9EDD-2AF3-CC07-FC3EAEAA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8BAC-E54F-31C8-7C2E-52AE9A8A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Desarrollando</a:t>
            </a:r>
            <a:r>
              <a:rPr lang="en-US"/>
              <a:t> </a:t>
            </a:r>
            <a:r>
              <a:rPr lang="en-US" err="1"/>
              <a:t>aplicaciones</a:t>
            </a:r>
            <a:r>
              <a:rPr lang="en-US"/>
              <a:t> </a:t>
            </a:r>
            <a:r>
              <a:rPr lang="en-US" err="1"/>
              <a:t>impulsadas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LLMs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4397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0EA29-593A-5057-FB4D-43426E63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D4EA-D268-A11D-D6C0-BFF548B8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 + vision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A4D4D-E7BB-013E-AAA6-5C5687CFDFA8}"/>
              </a:ext>
            </a:extLst>
          </p:cNvPr>
          <p:cNvSpPr txBox="1"/>
          <p:nvPr/>
        </p:nvSpPr>
        <p:spPr>
          <a:xfrm>
            <a:off x="7837551" y="1116305"/>
            <a:ext cx="4180503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</a:rPr>
              <a:t>Supported model hosts: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Azure OpenAI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GitHub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dirty="0">
                <a:latin typeface="Aptos" panose="020B0004020202020204" pitchFamily="34" charset="0"/>
              </a:rPr>
              <a:t>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Streaming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Speech I/O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Image upload*</a:t>
            </a:r>
          </a:p>
          <a:p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400" dirty="0">
                <a:latin typeface="Aptos" panose="020B0004020202020204" pitchFamily="34" charset="0"/>
              </a:rPr>
              <a:t>Code:</a:t>
            </a:r>
          </a:p>
          <a:p>
            <a:r>
              <a:rPr lang="en-US" sz="2400" dirty="0">
                <a:latin typeface="Aptos" panose="020B0004020202020204" pitchFamily="34" charset="0"/>
                <a:hlinkClick r:id="rId3"/>
              </a:rPr>
              <a:t>aka.ms/chat-vision-app</a:t>
            </a:r>
            <a:endParaRPr lang="en-US" sz="2400" dirty="0">
              <a:latin typeface="Aptos" panose="020B0004020202020204" pitchFamily="34" charset="0"/>
            </a:endParaRPr>
          </a:p>
          <a:p>
            <a:r>
              <a:rPr lang="en-US" sz="2800" dirty="0"/>
              <a:t>Demo:</a:t>
            </a:r>
          </a:p>
          <a:p>
            <a:r>
              <a:rPr lang="en-US" sz="2400" dirty="0">
                <a:hlinkClick r:id="rId4"/>
              </a:rPr>
              <a:t>aka.ms/chat-vision-app/demo</a:t>
            </a:r>
            <a:endParaRPr lang="en-US" sz="2400" dirty="0"/>
          </a:p>
          <a:p>
            <a:endParaRPr lang="en-US" sz="2400" dirty="0">
              <a:latin typeface="Aptos" panose="020B0004020202020204" pitchFamily="34" charset="0"/>
            </a:endParaRPr>
          </a:p>
        </p:txBody>
      </p:sp>
      <p:pic>
        <p:nvPicPr>
          <p:cNvPr id="32770" name="Picture 2" descr="Screenshot of the chat app">
            <a:extLst>
              <a:ext uri="{FF2B5EF4-FFF2-40B4-BE49-F238E27FC236}">
                <a16:creationId xmlns:a16="http://schemas.microsoft.com/office/drawing/2014/main" id="{AC7E4654-2123-8ECE-4A87-EE5EE011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8" y="1573508"/>
            <a:ext cx="6349867" cy="494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AC85FE-47F6-D894-1954-03078942D351}"/>
              </a:ext>
            </a:extLst>
          </p:cNvPr>
          <p:cNvSpPr txBox="1"/>
          <p:nvPr/>
        </p:nvSpPr>
        <p:spPr>
          <a:xfrm>
            <a:off x="7756849" y="5954309"/>
            <a:ext cx="4435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latin typeface="Aptos" panose="020B0004020202020204" pitchFamily="34" charset="0"/>
              </a:rPr>
              <a:t>Profundizaremos</a:t>
            </a:r>
            <a:r>
              <a:rPr lang="en-US" sz="1800" i="1" dirty="0">
                <a:latin typeface="Aptos" panose="020B0004020202020204" pitchFamily="34" charset="0"/>
              </a:rPr>
              <a:t> </a:t>
            </a:r>
            <a:r>
              <a:rPr lang="en-US" sz="1800" i="1" dirty="0" err="1">
                <a:latin typeface="Aptos" panose="020B0004020202020204" pitchFamily="34" charset="0"/>
              </a:rPr>
              <a:t>en</a:t>
            </a:r>
            <a:r>
              <a:rPr lang="en-US" sz="1800" i="1" dirty="0">
                <a:latin typeface="Aptos" panose="020B0004020202020204" pitchFamily="34" charset="0"/>
              </a:rPr>
              <a:t> </a:t>
            </a:r>
            <a:r>
              <a:rPr lang="en-US" sz="1800" i="1" dirty="0" err="1">
                <a:latin typeface="Aptos" panose="020B0004020202020204" pitchFamily="34" charset="0"/>
              </a:rPr>
              <a:t>los</a:t>
            </a:r>
            <a:r>
              <a:rPr lang="en-US" sz="1800" i="1" dirty="0">
                <a:latin typeface="Aptos" panose="020B0004020202020204" pitchFamily="34" charset="0"/>
              </a:rPr>
              <a:t> </a:t>
            </a:r>
            <a:r>
              <a:rPr lang="en-US" sz="1800" i="1" dirty="0" err="1">
                <a:latin typeface="Aptos" panose="020B0004020202020204" pitchFamily="34" charset="0"/>
              </a:rPr>
              <a:t>modelos</a:t>
            </a:r>
            <a:r>
              <a:rPr lang="en-US" sz="1800" i="1" dirty="0">
                <a:latin typeface="Aptos" panose="020B0004020202020204" pitchFamily="34" charset="0"/>
              </a:rPr>
              <a:t> de </a:t>
            </a:r>
            <a:r>
              <a:rPr lang="en-US" sz="1800" i="1" dirty="0" err="1">
                <a:latin typeface="Aptos" panose="020B0004020202020204" pitchFamily="34" charset="0"/>
              </a:rPr>
              <a:t>visión</a:t>
            </a:r>
            <a:endParaRPr lang="en-US" sz="1800" i="1" dirty="0">
              <a:latin typeface="Aptos" panose="020B0004020202020204" pitchFamily="34" charset="0"/>
            </a:endParaRPr>
          </a:p>
          <a:p>
            <a:r>
              <a:rPr lang="en-US" sz="1800" i="1" dirty="0" err="1">
                <a:latin typeface="Aptos" panose="020B0004020202020204" pitchFamily="34" charset="0"/>
              </a:rPr>
              <a:t>en</a:t>
            </a:r>
            <a:r>
              <a:rPr lang="en-US" sz="1800" i="1" dirty="0">
                <a:latin typeface="Aptos" panose="020B0004020202020204" pitchFamily="34" charset="0"/>
              </a:rPr>
              <a:t> la </a:t>
            </a:r>
            <a:r>
              <a:rPr lang="en-US" sz="1800" i="1" dirty="0" err="1">
                <a:latin typeface="Aptos" panose="020B0004020202020204" pitchFamily="34" charset="0"/>
              </a:rPr>
              <a:t>sesión</a:t>
            </a:r>
            <a:r>
              <a:rPr lang="en-US" sz="1800" i="1">
                <a:latin typeface="Aptos" panose="020B0004020202020204" pitchFamily="34" charset="0"/>
              </a:rPr>
              <a:t> del 10/14.</a:t>
            </a:r>
            <a:endParaRPr lang="en-US" sz="1800" i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33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E842D-DF68-2E7E-E859-C42BF28E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97F2-0E11-5885-C9F7-A6AF31A2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</a:t>
            </a:r>
            <a:r>
              <a:rPr lang="en-US" err="1"/>
              <a:t>architectura</a:t>
            </a:r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DC9E51A-175D-FC33-8F9D-039E163AA5B1}"/>
              </a:ext>
            </a:extLst>
          </p:cNvPr>
          <p:cNvGrpSpPr/>
          <p:nvPr/>
        </p:nvGrpSpPr>
        <p:grpSpPr>
          <a:xfrm>
            <a:off x="5752626" y="1871453"/>
            <a:ext cx="5188522" cy="1709023"/>
            <a:chOff x="5752626" y="1871453"/>
            <a:chExt cx="5188522" cy="1709023"/>
          </a:xfrm>
        </p:grpSpPr>
        <p:sp>
          <p:nvSpPr>
            <p:cNvPr id="7" name="Content Placeholder 4">
              <a:extLst>
                <a:ext uri="{FF2B5EF4-FFF2-40B4-BE49-F238E27FC236}">
                  <a16:creationId xmlns:a16="http://schemas.microsoft.com/office/drawing/2014/main" id="{DD3008C4-FDE1-4CAD-2D1D-CA919C4E785B}"/>
                </a:ext>
              </a:extLst>
            </p:cNvPr>
            <p:cNvSpPr txBox="1">
              <a:spLocks/>
            </p:cNvSpPr>
            <p:nvPr/>
          </p:nvSpPr>
          <p:spPr>
            <a:xfrm>
              <a:off x="6333184" y="1871453"/>
              <a:ext cx="3933484" cy="8894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8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 b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Python backend</a:t>
              </a:r>
            </a:p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>
                  <a:solidFill>
                    <a:schemeClr val="tx1"/>
                  </a:solidFill>
                  <a:latin typeface="Segoe UI" panose="020B0502040204020203" pitchFamily="34" charset="0"/>
                </a:rPr>
                <a:t>(Quart, </a:t>
              </a:r>
              <a:r>
                <a:rPr lang="en-US" sz="2400" err="1">
                  <a:solidFill>
                    <a:schemeClr val="tx1"/>
                  </a:solidFill>
                  <a:latin typeface="Segoe UI" panose="020B0502040204020203" pitchFamily="34" charset="0"/>
                </a:rPr>
                <a:t>Uvicorn</a:t>
              </a:r>
              <a:r>
                <a:rPr lang="en-US" sz="2400">
                  <a:solidFill>
                    <a:schemeClr val="tx1"/>
                  </a:solidFill>
                  <a:latin typeface="Segoe UI" panose="020B0502040204020203" pitchFamily="34" charset="0"/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69D8BF-18D4-144B-616F-290B4A94A7B0}"/>
                </a:ext>
              </a:extLst>
            </p:cNvPr>
            <p:cNvSpPr txBox="1"/>
            <p:nvPr/>
          </p:nvSpPr>
          <p:spPr>
            <a:xfrm>
              <a:off x="7467734" y="2934145"/>
              <a:ext cx="3473414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i="1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i="1" err="1">
                  <a:latin typeface="Consolas" panose="020B0609020204030204" pitchFamily="49" charset="0"/>
                  <a:cs typeface="Consolas" panose="020B0609020204030204" pitchFamily="49" charset="0"/>
                </a:rPr>
                <a:t>bp.post</a:t>
              </a:r>
              <a:r>
                <a:rPr lang="en-US" i="1">
                  <a:latin typeface="Consolas" panose="020B0609020204030204" pitchFamily="49" charset="0"/>
                  <a:cs typeface="Consolas" panose="020B0609020204030204" pitchFamily="49" charset="0"/>
                </a:rPr>
                <a:t>("/chat/stream")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async def </a:t>
              </a:r>
              <a:r>
                <a:rPr lang="en-US" err="1">
                  <a:latin typeface="Consolas" panose="020B0609020204030204" pitchFamily="49" charset="0"/>
                  <a:cs typeface="Consolas" panose="020B0609020204030204" pitchFamily="49" charset="0"/>
                </a:rPr>
                <a:t>chat_handler</a:t>
              </a:r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6F31CC-0994-9EEE-51DC-6AF3F30435B9}"/>
                </a:ext>
              </a:extLst>
            </p:cNvPr>
            <p:cNvCxnSpPr>
              <a:cxnSpLocks/>
            </p:cNvCxnSpPr>
            <p:nvPr/>
          </p:nvCxnSpPr>
          <p:spPr>
            <a:xfrm>
              <a:off x="5752626" y="3420578"/>
              <a:ext cx="17151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444B0A-90D4-12F4-7C9F-B9F9C71D16A3}"/>
                </a:ext>
              </a:extLst>
            </p:cNvPr>
            <p:cNvSpPr txBox="1"/>
            <p:nvPr/>
          </p:nvSpPr>
          <p:spPr>
            <a:xfrm>
              <a:off x="5752626" y="3030109"/>
              <a:ext cx="1697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Aptos" panose="020B0004020202020204" pitchFamily="34" charset="0"/>
                </a:rPr>
                <a:t>User question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A9712B5-47AE-02A5-8379-14DEE47816E5}"/>
              </a:ext>
            </a:extLst>
          </p:cNvPr>
          <p:cNvGrpSpPr/>
          <p:nvPr/>
        </p:nvGrpSpPr>
        <p:grpSpPr>
          <a:xfrm>
            <a:off x="1275249" y="1871453"/>
            <a:ext cx="4477377" cy="2492758"/>
            <a:chOff x="1275249" y="1871453"/>
            <a:chExt cx="4477377" cy="2492758"/>
          </a:xfrm>
        </p:grpSpPr>
        <p:sp>
          <p:nvSpPr>
            <p:cNvPr id="3" name="Content Placeholder 4">
              <a:extLst>
                <a:ext uri="{FF2B5EF4-FFF2-40B4-BE49-F238E27FC236}">
                  <a16:creationId xmlns:a16="http://schemas.microsoft.com/office/drawing/2014/main" id="{A427F772-B018-2383-8DC8-072976539EA5}"/>
                </a:ext>
              </a:extLst>
            </p:cNvPr>
            <p:cNvSpPr txBox="1">
              <a:spLocks/>
            </p:cNvSpPr>
            <p:nvPr/>
          </p:nvSpPr>
          <p:spPr>
            <a:xfrm>
              <a:off x="1824066" y="1871453"/>
              <a:ext cx="2844600" cy="8894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8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 b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Frontend</a:t>
              </a:r>
            </a:p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>
                  <a:solidFill>
                    <a:schemeClr val="tx1"/>
                  </a:solidFill>
                  <a:latin typeface="Segoe UI" panose="020B0502040204020203" pitchFamily="34" charset="0"/>
                </a:rPr>
                <a:t>(HTML, JavaScript)</a:t>
              </a:r>
            </a:p>
          </p:txBody>
        </p:sp>
        <p:pic>
          <p:nvPicPr>
            <p:cNvPr id="54" name="Picture 53" descr="A blue rectangle with black text&#10;&#10;AI-generated content may be incorrect.">
              <a:extLst>
                <a:ext uri="{FF2B5EF4-FFF2-40B4-BE49-F238E27FC236}">
                  <a16:creationId xmlns:a16="http://schemas.microsoft.com/office/drawing/2014/main" id="{8EC8767A-1BA0-94DF-9724-939ABA2D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249" y="2934145"/>
              <a:ext cx="4477377" cy="1430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A601538-C923-5681-B75E-84914CD4876A}"/>
              </a:ext>
            </a:extLst>
          </p:cNvPr>
          <p:cNvGrpSpPr/>
          <p:nvPr/>
        </p:nvGrpSpPr>
        <p:grpSpPr>
          <a:xfrm>
            <a:off x="8428856" y="3580476"/>
            <a:ext cx="1548000" cy="893022"/>
            <a:chOff x="8428856" y="3580476"/>
            <a:chExt cx="1548000" cy="89302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408FA3E-7655-6098-5E4D-EAEA3F9121CD}"/>
                </a:ext>
              </a:extLst>
            </p:cNvPr>
            <p:cNvCxnSpPr>
              <a:cxnSpLocks/>
            </p:cNvCxnSpPr>
            <p:nvPr/>
          </p:nvCxnSpPr>
          <p:spPr>
            <a:xfrm>
              <a:off x="9202856" y="3580476"/>
              <a:ext cx="0" cy="397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: Rounded Corners 10">
              <a:extLst>
                <a:ext uri="{FF2B5EF4-FFF2-40B4-BE49-F238E27FC236}">
                  <a16:creationId xmlns:a16="http://schemas.microsoft.com/office/drawing/2014/main" id="{CC02BDD5-850F-0481-7029-88AE14594F85}"/>
                </a:ext>
              </a:extLst>
            </p:cNvPr>
            <p:cNvSpPr/>
            <p:nvPr/>
          </p:nvSpPr>
          <p:spPr bwMode="auto">
            <a:xfrm>
              <a:off x="8428856" y="3980115"/>
              <a:ext cx="1548000" cy="4933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28000">
                        <a:srgbClr val="FFFFFF"/>
                      </a:gs>
                      <a:gs pos="53147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Aptos" panose="020B0004020202020204" pitchFamily="34" charset="0"/>
                  <a:cs typeface="Segoe UI"/>
                </a:rPr>
                <a:t>Model</a:t>
              </a:r>
              <a:endPara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cs typeface="Segoe UI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9C0CC73-B49F-ED38-738A-3A645C78AD32}"/>
              </a:ext>
            </a:extLst>
          </p:cNvPr>
          <p:cNvGrpSpPr/>
          <p:nvPr/>
        </p:nvGrpSpPr>
        <p:grpSpPr>
          <a:xfrm>
            <a:off x="1275249" y="4479848"/>
            <a:ext cx="7933957" cy="2161497"/>
            <a:chOff x="1275249" y="4479848"/>
            <a:chExt cx="7933957" cy="21614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65CFAD-0913-F64F-A433-33752E66D67C}"/>
                </a:ext>
              </a:extLst>
            </p:cNvPr>
            <p:cNvSpPr txBox="1"/>
            <p:nvPr/>
          </p:nvSpPr>
          <p:spPr>
            <a:xfrm>
              <a:off x="5817416" y="4738602"/>
              <a:ext cx="21561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Segoe UI" panose="020B0502040204020203" pitchFamily="34" charset="0"/>
                </a:rPr>
                <a:t>Streamed response</a:t>
              </a:r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C4EB3D-B2BA-179A-31E4-898D2817E348}"/>
                </a:ext>
              </a:extLst>
            </p:cNvPr>
            <p:cNvSpPr txBox="1"/>
            <p:nvPr/>
          </p:nvSpPr>
          <p:spPr>
            <a:xfrm>
              <a:off x="5898922" y="5240962"/>
              <a:ext cx="3310284" cy="14003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Transfer-Encoding: Chunked</a:t>
              </a:r>
            </a:p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{"content": "He"}</a:t>
              </a:r>
            </a:p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{"content": "</a:t>
              </a:r>
              <a:r>
                <a:rPr lang="en-US" sz="1700" err="1">
                  <a:latin typeface="Consolas" panose="020B0609020204030204" pitchFamily="49" charset="0"/>
                  <a:cs typeface="Consolas" panose="020B0609020204030204" pitchFamily="49" charset="0"/>
                </a:rPr>
                <a:t>llo</a:t>
              </a:r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"}</a:t>
              </a:r>
            </a:p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{"content":  "It's"}</a:t>
              </a:r>
            </a:p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{"content": "me"}</a:t>
              </a:r>
            </a:p>
          </p:txBody>
        </p:sp>
        <p:pic>
          <p:nvPicPr>
            <p:cNvPr id="50" name="Picture 49" descr="A blue and white rectangle&#10;&#10;AI-generated content may be incorrect.">
              <a:extLst>
                <a:ext uri="{FF2B5EF4-FFF2-40B4-BE49-F238E27FC236}">
                  <a16:creationId xmlns:a16="http://schemas.microsoft.com/office/drawing/2014/main" id="{B36C0CE8-F235-59AF-C410-739AC8B08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249" y="4937094"/>
              <a:ext cx="4477377" cy="17042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D8C2FDE-C299-5971-7D9A-D9FE276F099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817416" y="4479848"/>
              <a:ext cx="3391790" cy="628086"/>
            </a:xfrm>
            <a:prstGeom prst="bentConnector3">
              <a:avLst>
                <a:gd name="adj1" fmla="val -414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1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31A8-E8C0-6F3A-6F55-1CE13808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C106-C7FA-A8B0-7C45-4A1B62A8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 </a:t>
            </a:r>
            <a:r>
              <a:rPr lang="en-US" err="1"/>
              <a:t>respuestas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Quart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D4B98-F2C0-F215-8DAA-EF725EE1D62E}"/>
              </a:ext>
            </a:extLst>
          </p:cNvPr>
          <p:cNvSpPr txBox="1"/>
          <p:nvPr/>
        </p:nvSpPr>
        <p:spPr>
          <a:xfrm>
            <a:off x="1172061" y="6168909"/>
            <a:ext cx="1044923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latin typeface="Aptos"/>
                <a:hlinkClick r:id="rId3"/>
              </a:rPr>
              <a:t>aka.ms/blog/streaming-in-llm-chat-apps</a:t>
            </a:r>
            <a:endParaRPr lang="en-US">
              <a:latin typeface="Apto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C7066-9CE7-7D53-B7D7-FFFDE37760F0}"/>
              </a:ext>
            </a:extLst>
          </p:cNvPr>
          <p:cNvSpPr txBox="1"/>
          <p:nvPr/>
        </p:nvSpPr>
        <p:spPr>
          <a:xfrm>
            <a:off x="1172061" y="1610826"/>
            <a:ext cx="10449236" cy="4452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bp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.post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"/chat/stream"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chat_handler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request_json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2025"/>
              </a:lnSpc>
              <a:buNone/>
            </a:pPr>
            <a:endParaRPr lang="en-US" b="0">
              <a:solidFill>
                <a:srgbClr val="795E26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@stream_with_context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response_stream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pPr lvl="1">
              <a:lnSpc>
                <a:spcPts val="2025"/>
              </a:lnSpc>
            </a:pPr>
            <a:endParaRPr lang="en-US" b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chat_coroutine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bp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.openai_client.chat.completions.create(</a:t>
            </a:r>
          </a:p>
          <a:p>
            <a:pPr lvl="1"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environ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"OPENAI_MODEL"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request_json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"messages"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stream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chat_coroutine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1"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event_dict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.model_dump()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yield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dumps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event_dict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"choices"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ensure_ascii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ts val="2025"/>
              </a:lnSpc>
              <a:buNone/>
            </a:pPr>
            <a:endParaRPr lang="en-US" b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response_stream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307087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5C16-C1FF-8A05-F264-8526F55BE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8B2C-8E0F-43E6-9CB8-9AC9F1C4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P: ¿Por </a:t>
            </a:r>
            <a:r>
              <a:rPr lang="en-US" err="1"/>
              <a:t>qué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backend </a:t>
            </a:r>
            <a:r>
              <a:rPr lang="en-US" err="1"/>
              <a:t>utiliza</a:t>
            </a:r>
            <a:r>
              <a:rPr lang="en-US"/>
              <a:t> Quart?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CBA657-9D2F-B274-AF98-5E70813728E5}"/>
              </a:ext>
            </a:extLst>
          </p:cNvPr>
          <p:cNvSpPr>
            <a:spLocks/>
          </p:cNvSpPr>
          <p:nvPr/>
        </p:nvSpPr>
        <p:spPr bwMode="auto">
          <a:xfrm>
            <a:off x="1217812" y="3259328"/>
            <a:ext cx="10113819" cy="194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2" descr="Diagram of worker handling requests one after the other">
            <a:extLst>
              <a:ext uri="{FF2B5EF4-FFF2-40B4-BE49-F238E27FC236}">
                <a16:creationId xmlns:a16="http://schemas.microsoft.com/office/drawing/2014/main" id="{5013E9A5-E0E7-0EBB-2EC9-9B546ACF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0" y="3571761"/>
            <a:ext cx="9606742" cy="13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481FAB-88BC-F476-77E6-4E8B92570CA9}"/>
              </a:ext>
            </a:extLst>
          </p:cNvPr>
          <p:cNvSpPr txBox="1"/>
          <p:nvPr/>
        </p:nvSpPr>
        <p:spPr>
          <a:xfrm>
            <a:off x="1217812" y="5968855"/>
            <a:ext cx="10614429" cy="8002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Aptos"/>
                <a:cs typeface="Segoe UI" panose="020B0502040204020203" pitchFamily="34" charset="0"/>
                <a:hlinkClick r:id="rId4"/>
              </a:rPr>
              <a:t>aka.ms/blog/async-for-llm-apps</a:t>
            </a:r>
            <a:endParaRPr lang="en-US" sz="2400">
              <a:solidFill>
                <a:srgbClr val="000000"/>
              </a:solidFill>
              <a:latin typeface="Aptos"/>
              <a:cs typeface="Segoe UI" panose="020B0502040204020203" pitchFamily="34" charset="0"/>
              <a:hlinkClick r:id="rId4"/>
            </a:endParaRPr>
          </a:p>
          <a:p>
            <a:endParaRPr lang="en-US" sz="22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16F8-6F2A-A6BB-E752-43BC2F1F0F38}"/>
              </a:ext>
            </a:extLst>
          </p:cNvPr>
          <p:cNvSpPr txBox="1"/>
          <p:nvPr/>
        </p:nvSpPr>
        <p:spPr>
          <a:xfrm>
            <a:off x="1267227" y="1837585"/>
            <a:ext cx="1069617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Muchos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desarrolladores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empiezan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con Flask, uno de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los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framework web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más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popular.</a:t>
            </a:r>
          </a:p>
          <a:p>
            <a:pPr algn="l"/>
            <a:endParaRPr lang="en-US" sz="240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Un framework </a:t>
            </a:r>
            <a:r>
              <a:rPr lang="en-US" sz="2400" b="1" err="1">
                <a:latin typeface="Aptos" panose="020B0004020202020204" pitchFamily="34" charset="0"/>
                <a:cs typeface="Segoe UI" panose="020B0502040204020203" pitchFamily="34" charset="0"/>
              </a:rPr>
              <a:t>síncrono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(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como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Flask) solo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puede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gestionar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1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petición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por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worker: </a:t>
            </a:r>
          </a:p>
        </p:txBody>
      </p:sp>
    </p:spTree>
    <p:extLst>
      <p:ext uri="{BB962C8B-B14F-4D97-AF65-F5344CB8AC3E}">
        <p14:creationId xmlns:p14="http://schemas.microsoft.com/office/powerpoint/2010/main" val="189755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4122B-A995-EA14-B982-529717C2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4F4C-AF6D-1562-5AED-9EB17408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¿Por </a:t>
            </a:r>
            <a:r>
              <a:rPr lang="en-US" err="1"/>
              <a:t>qué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backend </a:t>
            </a:r>
            <a:r>
              <a:rPr lang="en-US" err="1"/>
              <a:t>utiliza</a:t>
            </a:r>
            <a:r>
              <a:rPr lang="en-US"/>
              <a:t> Quart?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ABCFD-D942-0EC0-EF4A-EB92B4F37C34}"/>
              </a:ext>
            </a:extLst>
          </p:cNvPr>
          <p:cNvSpPr>
            <a:spLocks/>
          </p:cNvSpPr>
          <p:nvPr/>
        </p:nvSpPr>
        <p:spPr bwMode="auto">
          <a:xfrm>
            <a:off x="1197483" y="2906837"/>
            <a:ext cx="9261297" cy="3722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CEDE8-DB3A-EBBE-6348-59044E347EC4}"/>
              </a:ext>
            </a:extLst>
          </p:cNvPr>
          <p:cNvSpPr txBox="1"/>
          <p:nvPr/>
        </p:nvSpPr>
        <p:spPr>
          <a:xfrm>
            <a:off x="1197483" y="2163855"/>
            <a:ext cx="111963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Un framework </a:t>
            </a:r>
            <a:r>
              <a:rPr lang="en-US" sz="2400" b="1" err="1">
                <a:latin typeface="Aptos" panose="020B0004020202020204" pitchFamily="34" charset="0"/>
                <a:cs typeface="Segoe UI" panose="020B0502040204020203" pitchFamily="34" charset="0"/>
              </a:rPr>
              <a:t>asíncrono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puede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gestionar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nuevas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peticiones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mientras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espera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</a:p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la I/O: </a:t>
            </a:r>
          </a:p>
        </p:txBody>
      </p:sp>
      <p:pic>
        <p:nvPicPr>
          <p:cNvPr id="10" name="Picture 2" descr="Diagram of worker handling second request while first request waits for API response">
            <a:extLst>
              <a:ext uri="{FF2B5EF4-FFF2-40B4-BE49-F238E27FC236}">
                <a16:creationId xmlns:a16="http://schemas.microsoft.com/office/drawing/2014/main" id="{C2FF7807-CC7D-3713-2A12-FF93B0996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83" y="3131858"/>
            <a:ext cx="8791888" cy="326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909C42-8453-3FF4-E48C-11084F6BC658}"/>
              </a:ext>
            </a:extLst>
          </p:cNvPr>
          <p:cNvSpPr txBox="1"/>
          <p:nvPr/>
        </p:nvSpPr>
        <p:spPr>
          <a:xfrm>
            <a:off x="1122568" y="1702672"/>
            <a:ext cx="6199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Quart es la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versión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b="1" err="1">
                <a:latin typeface="Aptos" panose="020B0004020202020204" pitchFamily="34" charset="0"/>
                <a:cs typeface="Segoe UI" panose="020B0502040204020203" pitchFamily="34" charset="0"/>
              </a:rPr>
              <a:t>asíncrona</a:t>
            </a:r>
            <a:r>
              <a:rPr lang="en-US" sz="2400" b="1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de Flask.</a:t>
            </a:r>
          </a:p>
        </p:txBody>
      </p:sp>
    </p:spTree>
    <p:extLst>
      <p:ext uri="{BB962C8B-B14F-4D97-AF65-F5344CB8AC3E}">
        <p14:creationId xmlns:p14="http://schemas.microsoft.com/office/powerpoint/2010/main" val="380027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s-MX"/>
              <a:t>Cómo funcionan los LLM</a:t>
            </a:r>
          </a:p>
          <a:p>
            <a:r>
              <a:rPr lang="es-MX"/>
              <a:t>Opciones de modelo</a:t>
            </a:r>
          </a:p>
          <a:p>
            <a:r>
              <a:rPr lang="es-MX"/>
              <a:t>Uso de los LLM desde Python</a:t>
            </a:r>
          </a:p>
          <a:p>
            <a:r>
              <a:rPr lang="es-MX"/>
              <a:t>Mejora de los resultados del LLM</a:t>
            </a:r>
          </a:p>
          <a:p>
            <a:r>
              <a:rPr lang="es-MX"/>
              <a:t>Librerías LLM</a:t>
            </a:r>
          </a:p>
          <a:p>
            <a:r>
              <a:rPr lang="es-MX"/>
              <a:t>Creación de aplicaciones basadas en LLM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Hoy cubriremos...</a:t>
            </a:r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CBA3-C973-DA8E-ACEC-C782DA37F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7849-C23F-8410-FB68-83F9A369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 frameworks para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1BE73-9911-C03C-6E81-4283C261001A}"/>
              </a:ext>
            </a:extLst>
          </p:cNvPr>
          <p:cNvSpPr txBox="1"/>
          <p:nvPr/>
        </p:nvSpPr>
        <p:spPr>
          <a:xfrm>
            <a:off x="1133474" y="1783821"/>
            <a:ext cx="51575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Hay </a:t>
            </a:r>
            <a:r>
              <a:rPr lang="en-US" sz="2400" err="1">
                <a:latin typeface="Segoe UI" panose="020B0502040204020203" pitchFamily="34" charset="0"/>
                <a:cs typeface="Segoe UI" panose="020B0502040204020203" pitchFamily="34" charset="0"/>
              </a:rPr>
              <a:t>varias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Segoe UI" panose="020B0502040204020203" pitchFamily="34" charset="0"/>
                <a:cs typeface="Segoe UI" panose="020B0502040204020203" pitchFamily="34" charset="0"/>
              </a:rPr>
              <a:t>opciones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Segoe UI" panose="020B0502040204020203" pitchFamily="34" charset="0"/>
                <a:cs typeface="Segoe UI" panose="020B0502040204020203" pitchFamily="34" charset="0"/>
              </a:rPr>
              <a:t>populares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74C80-5A3F-9BE1-819C-DD7D19D9C2FE}"/>
              </a:ext>
            </a:extLst>
          </p:cNvPr>
          <p:cNvSpPr txBox="1"/>
          <p:nvPr/>
        </p:nvSpPr>
        <p:spPr>
          <a:xfrm>
            <a:off x="1049416" y="6173017"/>
            <a:ext cx="11566814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latin typeface="Aptos"/>
                <a:cs typeface="Segoe UI" panose="020B0502040204020203" pitchFamily="34" charset="0"/>
                <a:hlinkClick r:id="rId3"/>
              </a:rPr>
              <a:t>aka</a:t>
            </a:r>
            <a:r>
              <a:rPr lang="en-US" sz="2200" dirty="0">
                <a:solidFill>
                  <a:srgbClr val="0070C0"/>
                </a:solidFill>
                <a:latin typeface="Aptos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.ms/blog-quart-vs-fastapi</a:t>
            </a:r>
            <a:endParaRPr lang="en-US" sz="2200">
              <a:solidFill>
                <a:srgbClr val="000000"/>
              </a:solidFill>
              <a:latin typeface="Aptos"/>
              <a:cs typeface="Segoe UI" panose="020B0502040204020203" pitchFamily="34" charset="0"/>
            </a:endParaRPr>
          </a:p>
          <a:p>
            <a:endParaRPr lang="en-US" sz="2200" dirty="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3B72F5-B93F-0606-B05B-B10C69D67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25352"/>
              </p:ext>
            </p:extLst>
          </p:nvPr>
        </p:nvGraphicFramePr>
        <p:xfrm>
          <a:off x="1133474" y="2370080"/>
          <a:ext cx="10065512" cy="364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7478">
                  <a:extLst>
                    <a:ext uri="{9D8B030D-6E8A-4147-A177-3AD203B41FA5}">
                      <a16:colId xmlns:a16="http://schemas.microsoft.com/office/drawing/2014/main" val="928270393"/>
                    </a:ext>
                  </a:extLst>
                </a:gridCol>
                <a:gridCol w="5868034">
                  <a:extLst>
                    <a:ext uri="{9D8B030D-6E8A-4147-A177-3AD203B41FA5}">
                      <a16:colId xmlns:a16="http://schemas.microsoft.com/office/drawing/2014/main" val="1894678116"/>
                    </a:ext>
                  </a:extLst>
                </a:gridCol>
              </a:tblGrid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Ejemplo</a:t>
                      </a:r>
                      <a:r>
                        <a:rPr lang="en-US" sz="2400"/>
                        <a:t> apps para Azure 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701486"/>
                  </a:ext>
                </a:extLst>
              </a:tr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Quart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Aptos" panose="020B0004020202020204" pitchFamily="34" charset="0"/>
                          <a:hlinkClick r:id="rId4"/>
                        </a:rPr>
                        <a:t>aka.ms/azai/chat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Aptos" panose="020B0004020202020204" pitchFamily="34" charset="0"/>
                          <a:hlinkClick r:id="rId4"/>
                        </a:rPr>
                        <a:t>aka.ms/chat-vision-app</a:t>
                      </a:r>
                      <a:endParaRPr lang="en-US" sz="2400">
                        <a:latin typeface="Aptos" panose="020B00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Aptos" panose="020B0004020202020204" pitchFamily="34" charset="0"/>
                          <a:hlinkClick r:id="rId5"/>
                        </a:rPr>
                        <a:t>aka.ms/ragchat</a:t>
                      </a:r>
                      <a:endParaRPr lang="en-US" sz="24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433298"/>
                  </a:ext>
                </a:extLst>
              </a:tr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FastAPI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hlinkClick r:id="rId6"/>
                        </a:rPr>
                        <a:t>aka.ms/azai/fastapi</a:t>
                      </a:r>
                    </a:p>
                    <a:p>
                      <a:r>
                        <a:rPr lang="en-US" sz="2400">
                          <a:hlinkClick r:id="rId6"/>
                        </a:rPr>
                        <a:t>aka.ms/rag-postgres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24808"/>
                  </a:ext>
                </a:extLst>
              </a:tr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Aiohttp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hlinkClick r:id="rId7"/>
                        </a:rPr>
                        <a:t>aka.ms/voicerag/repo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6954"/>
                  </a:ext>
                </a:extLst>
              </a:tr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Django con async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34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578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979243"/>
            <a:ext cx="4698753" cy="3852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dirty="0">
                <a:latin typeface="Aptos"/>
              </a:rPr>
              <a:t>Clases que vienen -&gt;</a:t>
            </a:r>
            <a:endParaRPr lang="en-US" dirty="0"/>
          </a:p>
          <a:p>
            <a:pPr marL="0" indent="0">
              <a:buNone/>
            </a:pPr>
            <a:r>
              <a:rPr lang="en-US" sz="2200" dirty="0">
                <a:latin typeface="Aptos"/>
                <a:hlinkClick r:id="rId3"/>
              </a:rPr>
              <a:t>linkedin.com/in/madebygps</a:t>
            </a:r>
            <a:endParaRPr lang="en-US" sz="22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dirty="0">
                <a:latin typeface="Aptos"/>
                <a:hlinkClick r:id="rId4"/>
              </a:rPr>
              <a:t>Youtube.com/@lagps</a:t>
            </a:r>
            <a:endParaRPr lang="es-MX"/>
          </a:p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Horas de oficina los Jueves en </a:t>
            </a:r>
            <a:r>
              <a:rPr lang="es-MX" dirty="0" err="1">
                <a:latin typeface="Aptos"/>
              </a:rPr>
              <a:t>Discord</a:t>
            </a:r>
            <a:r>
              <a:rPr lang="es-MX" dirty="0">
                <a:latin typeface="Aptos"/>
              </a:rPr>
              <a:t>:</a:t>
            </a: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 </a:t>
            </a:r>
            <a:r>
              <a:rPr lang="es-MX" dirty="0">
                <a:latin typeface="Aptos"/>
                <a:hlinkClick r:id="rId5"/>
              </a:rPr>
              <a:t>aka.ms/pythonia/horas</a:t>
            </a:r>
            <a:endParaRPr lang="es-MX" dirty="0">
              <a:latin typeface="Aptos"/>
            </a:endParaRPr>
          </a:p>
          <a:p>
            <a:pPr marL="0" indent="0">
              <a:buNone/>
            </a:pP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>
              <a:latin typeface="Aptos"/>
            </a:endParaRPr>
          </a:p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endParaRPr lang="es-MX" dirty="0">
              <a:latin typeface="Apto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023620"/>
            <a:ext cx="6104131" cy="35429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🧠 10/7: LLMs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↖️ 10/8: Embeddings  </a:t>
            </a:r>
            <a:r>
              <a:rPr lang="en-US" sz="2400" err="1">
                <a:latin typeface="Aptos"/>
                <a:cs typeface="Segoe UI"/>
              </a:rPr>
              <a:t>vectoriales</a:t>
            </a:r>
            <a:endParaRPr lang="en-US" sz="240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🖼️ 10/9: Models de Visión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🔍 10/14: RAG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🛠️ 10/15: </a:t>
            </a:r>
            <a:r>
              <a:rPr lang="en-US" sz="2400" err="1">
                <a:latin typeface="Aptos"/>
                <a:cs typeface="Segoe UI"/>
              </a:rPr>
              <a:t>Salidas</a:t>
            </a:r>
            <a:r>
              <a:rPr lang="en-US" sz="2400" dirty="0">
                <a:latin typeface="Aptos"/>
                <a:cs typeface="Segoe UI"/>
              </a:rPr>
              <a:t> </a:t>
            </a:r>
            <a:r>
              <a:rPr lang="en-US" sz="2400" err="1">
                <a:latin typeface="Aptos"/>
                <a:cs typeface="Segoe UI"/>
              </a:rPr>
              <a:t>Estructuradas</a:t>
            </a:r>
            <a:r>
              <a:rPr lang="en-US" sz="2400" dirty="0">
                <a:latin typeface="Aptos"/>
                <a:cs typeface="Segoe UI"/>
              </a:rPr>
              <a:t> </a:t>
            </a:r>
            <a:endParaRPr lang="en-US" sz="240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🛡️ 10/16: Calidad y Seguridad 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🛠️ 10/21: Tool calling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🤖 10/22: </a:t>
            </a:r>
            <a:r>
              <a:rPr lang="en-US" sz="2400" err="1">
                <a:latin typeface="Aptos"/>
                <a:cs typeface="Segoe UI"/>
              </a:rPr>
              <a:t>Agentes</a:t>
            </a:r>
            <a:endParaRPr lang="en-US" sz="240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🔗 10/23: Model Context Protocol </a:t>
            </a:r>
            <a:endParaRPr lang="en-US" sz="2400" dirty="0">
              <a:latin typeface="Aptos"/>
              <a:cs typeface="Segoe 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ptos"/>
              <a:cs typeface="Segoe U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C686-3A8B-F5AD-1674-6FBA919868A7}"/>
              </a:ext>
            </a:extLst>
          </p:cNvPr>
          <p:cNvSpPr txBox="1">
            <a:spLocks/>
          </p:cNvSpPr>
          <p:nvPr/>
        </p:nvSpPr>
        <p:spPr>
          <a:xfrm>
            <a:off x="5672892" y="5235957"/>
            <a:ext cx="5777029" cy="3169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ptos"/>
                <a:hlinkClick r:id="rId6"/>
              </a:rPr>
              <a:t>aka.ms/PythonIA/recursos</a:t>
            </a:r>
            <a:endParaRPr lang="en-US" sz="2400">
              <a:latin typeface="Aptos"/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158132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89B-3E16-BEB1-AE31-2558378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Cómo funcionan los LLM</a:t>
            </a:r>
          </a:p>
        </p:txBody>
      </p:sp>
    </p:spTree>
    <p:extLst>
      <p:ext uri="{BB962C8B-B14F-4D97-AF65-F5344CB8AC3E}">
        <p14:creationId xmlns:p14="http://schemas.microsoft.com/office/powerpoint/2010/main" val="11956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26A6-6146-33D3-D81C-8BEAE530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De seguro que has usado un LLM...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F377-85A8-5065-6C3D-163A261C5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6047116"/>
            <a:ext cx="9914758" cy="8108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ChatGPT, GitHub Copilot, Bing Copilot y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muchos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otros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1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funcionan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con LLM.</a:t>
            </a:r>
          </a:p>
        </p:txBody>
      </p:sp>
      <p:pic>
        <p:nvPicPr>
          <p:cNvPr id="4102" name="Picture 6" descr="Screenshot of GitHub Copilot completing a Python function">
            <a:extLst>
              <a:ext uri="{FF2B5EF4-FFF2-40B4-BE49-F238E27FC236}">
                <a16:creationId xmlns:a16="http://schemas.microsoft.com/office/drawing/2014/main" id="{F6AAF288-AB82-4692-2F4F-D7ECEA61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976" y="5087968"/>
            <a:ext cx="2984740" cy="6463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reenshot of GitHub Copilot inline chat">
            <a:extLst>
              <a:ext uri="{FF2B5EF4-FFF2-40B4-BE49-F238E27FC236}">
                <a16:creationId xmlns:a16="http://schemas.microsoft.com/office/drawing/2014/main" id="{61BA184A-6245-9806-80BF-90210B4E7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50" y="5010193"/>
            <a:ext cx="4692770" cy="724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9B269291-4A80-EE06-CAF2-832FC73D6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" y="1531032"/>
            <a:ext cx="2437652" cy="3244093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374EF597-2948-09D8-C3E6-19973282D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7" y="1604867"/>
            <a:ext cx="2908563" cy="3096421"/>
          </a:xfrm>
          <a:prstGeom prst="rect">
            <a:avLst/>
          </a:prstGeom>
        </p:spPr>
      </p:pic>
      <p:pic>
        <p:nvPicPr>
          <p:cNvPr id="12" name="Picture 11" descr="A screenshot of a chat&#10;&#10;AI-generated content may be incorrect.">
            <a:extLst>
              <a:ext uri="{FF2B5EF4-FFF2-40B4-BE49-F238E27FC236}">
                <a16:creationId xmlns:a16="http://schemas.microsoft.com/office/drawing/2014/main" id="{347C2AB3-C74F-FABE-51F3-7782999DEC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56" y="1675744"/>
            <a:ext cx="3153726" cy="2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E84BB-1FDC-17BE-C33D-9DEB1A0B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B8B-A735-7F56-E548-FFB8204D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LLM: </a:t>
            </a:r>
            <a:r>
              <a:rPr lang="en-US" err="1"/>
              <a:t>Modelos</a:t>
            </a:r>
            <a:r>
              <a:rPr lang="en-US"/>
              <a:t> de </a:t>
            </a:r>
            <a:r>
              <a:rPr lang="en-US" err="1"/>
              <a:t>Lenguaje</a:t>
            </a:r>
            <a:r>
              <a:rPr lang="en-US"/>
              <a:t> Grande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6698A-F92C-187D-D65E-B6426E4D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1" y="1647644"/>
            <a:ext cx="9914758" cy="10437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 LLM es un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machine learning 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tan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grande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que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logra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comprender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y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generar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lenguaje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cotidiana</a:t>
            </a:r>
            <a:endParaRPr lang="es-MX" sz="2400">
              <a:latin typeface="Aptos" panose="020B0004020202020204" pitchFamily="34" charset="0"/>
            </a:endParaRPr>
          </a:p>
        </p:txBody>
      </p:sp>
      <p:pic>
        <p:nvPicPr>
          <p:cNvPr id="6146" name="Picture 2" descr="Diagram of sentiment classification task using input prompting">
            <a:extLst>
              <a:ext uri="{FF2B5EF4-FFF2-40B4-BE49-F238E27FC236}">
                <a16:creationId xmlns:a16="http://schemas.microsoft.com/office/drawing/2014/main" id="{61184CCC-F86A-9C30-43F1-6C48B825B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46" y="2970006"/>
            <a:ext cx="5291826" cy="139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raphs comparing model scale to accuracy on tasks">
            <a:extLst>
              <a:ext uri="{FF2B5EF4-FFF2-40B4-BE49-F238E27FC236}">
                <a16:creationId xmlns:a16="http://schemas.microsoft.com/office/drawing/2014/main" id="{C36765EF-C9F6-6809-6550-A64FD0C31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95" y="2970006"/>
            <a:ext cx="4448486" cy="2138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6E6F4-97C7-0341-9C53-FB20AAF9FF9C}"/>
              </a:ext>
            </a:extLst>
          </p:cNvPr>
          <p:cNvSpPr txBox="1"/>
          <p:nvPr/>
        </p:nvSpPr>
        <p:spPr>
          <a:xfrm>
            <a:off x="1252921" y="5329715"/>
            <a:ext cx="6103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4"/>
              </a:rPr>
              <a:t>📖 Characterizing Emergent Phenomena in LLMs</a:t>
            </a:r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EBC45-ED99-B003-EA93-8A523D0E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5D3B-8CAA-F920-2BB8-E0903BF4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07458"/>
            <a:ext cx="10913982" cy="1325563"/>
          </a:xfrm>
        </p:spPr>
        <p:txBody>
          <a:bodyPr/>
          <a:lstStyle/>
          <a:p>
            <a:r>
              <a:rPr lang="es-MX"/>
              <a:t>Así funcionan los modelos lingüísticos</a:t>
            </a: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950E2D48-A47F-64F8-17FC-E1682393452D}"/>
              </a:ext>
            </a:extLst>
          </p:cNvPr>
          <p:cNvSpPr/>
          <p:nvPr/>
        </p:nvSpPr>
        <p:spPr bwMode="auto">
          <a:xfrm>
            <a:off x="1214202" y="1436689"/>
            <a:ext cx="1548000" cy="1163468"/>
          </a:xfrm>
          <a:prstGeom prst="roundRect">
            <a:avLst>
              <a:gd name="adj" fmla="val 8518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Entrada </a:t>
            </a:r>
            <a:br>
              <a:rPr kumimoji="0" lang="en-US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 lenguaje natural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4" name="Straight Arrow Connector 3" descr="Flecha que lleva a tokens &#10;">
            <a:extLst>
              <a:ext uri="{FF2B5EF4-FFF2-40B4-BE49-F238E27FC236}">
                <a16:creationId xmlns:a16="http://schemas.microsoft.com/office/drawing/2014/main" id="{80BD0C21-E4B7-49A8-09F5-07193A54A8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2762202" y="2018423"/>
            <a:ext cx="1574691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FD83DF-04E2-1BD5-73FA-44A6CC08BAD8}"/>
              </a:ext>
            </a:extLst>
          </p:cNvPr>
          <p:cNvSpPr txBox="1"/>
          <p:nvPr/>
        </p:nvSpPr>
        <p:spPr>
          <a:xfrm>
            <a:off x="2821251" y="2103125"/>
            <a:ext cx="1547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Preprocesamiento</a:t>
            </a:r>
          </a:p>
        </p:txBody>
      </p:sp>
      <p:pic>
        <p:nvPicPr>
          <p:cNvPr id="6" name="Picture 5" descr="Captura de pantalla que muestra tokens de palabras individuales. &#10;">
            <a:extLst>
              <a:ext uri="{FF2B5EF4-FFF2-40B4-BE49-F238E27FC236}">
                <a16:creationId xmlns:a16="http://schemas.microsoft.com/office/drawing/2014/main" id="{7031A42E-1771-09DC-0FF5-141D56570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314"/>
          <a:stretch/>
        </p:blipFill>
        <p:spPr>
          <a:xfrm>
            <a:off x="4404304" y="1436688"/>
            <a:ext cx="3386437" cy="1163468"/>
          </a:xfrm>
          <a:prstGeom prst="roundRect">
            <a:avLst>
              <a:gd name="adj" fmla="val 7004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221F137-8AD0-406E-4FFF-9E50F3CE6971}"/>
              </a:ext>
            </a:extLst>
          </p:cNvPr>
          <p:cNvSpPr/>
          <p:nvPr/>
        </p:nvSpPr>
        <p:spPr bwMode="auto">
          <a:xfrm>
            <a:off x="6540377" y="2399033"/>
            <a:ext cx="1317775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Tokens</a:t>
            </a:r>
          </a:p>
        </p:txBody>
      </p:sp>
      <p:grpSp>
        <p:nvGrpSpPr>
          <p:cNvPr id="28" name="Group 27" descr="Flecha que lleva a tokens a modelo ">
            <a:extLst>
              <a:ext uri="{FF2B5EF4-FFF2-40B4-BE49-F238E27FC236}">
                <a16:creationId xmlns:a16="http://schemas.microsoft.com/office/drawing/2014/main" id="{66168D35-9EBC-3516-F540-3CCFC4C7F8B3}"/>
              </a:ext>
            </a:extLst>
          </p:cNvPr>
          <p:cNvGrpSpPr/>
          <p:nvPr/>
        </p:nvGrpSpPr>
        <p:grpSpPr>
          <a:xfrm>
            <a:off x="1985662" y="2693564"/>
            <a:ext cx="4170594" cy="1640034"/>
            <a:chOff x="1985662" y="2600156"/>
            <a:chExt cx="4170594" cy="17334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7946F28-1498-B8F2-9EBE-F0B00FA63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156256" y="2600156"/>
              <a:ext cx="0" cy="622015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59000">
                    <a:schemeClr val="tx1"/>
                  </a:gs>
                </a:gsLst>
                <a:lin ang="5400000" scaled="1"/>
                <a:tileRect/>
              </a:gradFill>
              <a:headEnd type="none" w="lg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689BA8F-C141-2C26-200A-F0D77A5B3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5815946" y="3039606"/>
              <a:ext cx="339783" cy="339783"/>
            </a:xfrm>
            <a:prstGeom prst="arc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69979C-AF17-6C8D-1B17-70036AC72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7" y="3379388"/>
              <a:ext cx="3828937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DB6E40E1-EC29-FCB4-07F3-DD8FCC79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1985662" y="3379391"/>
              <a:ext cx="339783" cy="339783"/>
            </a:xfrm>
            <a:prstGeom prst="arc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79EBC29-9F49-24A7-C459-E9E3BBA79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91206" y="3937598"/>
              <a:ext cx="79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: Rounded Corners 10">
            <a:extLst>
              <a:ext uri="{FF2B5EF4-FFF2-40B4-BE49-F238E27FC236}">
                <a16:creationId xmlns:a16="http://schemas.microsoft.com/office/drawing/2014/main" id="{FD08322A-7D77-AFF5-6252-537EB47DC797}"/>
              </a:ext>
            </a:extLst>
          </p:cNvPr>
          <p:cNvSpPr/>
          <p:nvPr/>
        </p:nvSpPr>
        <p:spPr bwMode="auto">
          <a:xfrm>
            <a:off x="1195754" y="4406653"/>
            <a:ext cx="1548000" cy="61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Modelo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/>
            </a:endParaRPr>
          </a:p>
        </p:txBody>
      </p:sp>
      <p:cxnSp>
        <p:nvCxnSpPr>
          <p:cNvPr id="35" name="Straight Arrow Connector 34" descr="Flecha que va del modelo a la distribución de probabilidad. &#10;">
            <a:extLst>
              <a:ext uri="{FF2B5EF4-FFF2-40B4-BE49-F238E27FC236}">
                <a16:creationId xmlns:a16="http://schemas.microsoft.com/office/drawing/2014/main" id="{1E076217-3165-2497-A759-F61E7F1CA9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2759157" y="4754517"/>
            <a:ext cx="1751883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77A4474-701D-EBCE-267F-A67CF8C26BCA}"/>
              </a:ext>
            </a:extLst>
          </p:cNvPr>
          <p:cNvSpPr txBox="1"/>
          <p:nvPr/>
        </p:nvSpPr>
        <p:spPr>
          <a:xfrm>
            <a:off x="2891939" y="4847926"/>
            <a:ext cx="8640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Obtener resultados</a:t>
            </a:r>
          </a:p>
        </p:txBody>
      </p:sp>
      <p:grpSp>
        <p:nvGrpSpPr>
          <p:cNvPr id="37" name="Group 36" descr="Distribución de probabilidad con una imagen de palabras con porcentaje de probabilidad junto a ellas. &#10;">
            <a:extLst>
              <a:ext uri="{FF2B5EF4-FFF2-40B4-BE49-F238E27FC236}">
                <a16:creationId xmlns:a16="http://schemas.microsoft.com/office/drawing/2014/main" id="{4D3D672B-EE5B-925D-A885-CBB79C31C768}"/>
              </a:ext>
            </a:extLst>
          </p:cNvPr>
          <p:cNvGrpSpPr/>
          <p:nvPr/>
        </p:nvGrpSpPr>
        <p:grpSpPr>
          <a:xfrm>
            <a:off x="4613900" y="3981512"/>
            <a:ext cx="2964200" cy="1943035"/>
            <a:chOff x="4392119" y="3981512"/>
            <a:chExt cx="2964200" cy="194303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A28711-A0CD-7407-2404-4290A1313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119" y="3981512"/>
              <a:ext cx="2680741" cy="1546009"/>
            </a:xfrm>
            <a:prstGeom prst="roundRect">
              <a:avLst>
                <a:gd name="adj" fmla="val 5065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77BC8AE-8C32-5253-41BE-BD5CA739C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75578" y="5421310"/>
              <a:ext cx="2680741" cy="503237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>
              <a:noFill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x-non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Distribución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x-non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 probabilidad</a:t>
              </a:r>
            </a:p>
          </p:txBody>
        </p:sp>
      </p:grpSp>
      <p:cxnSp>
        <p:nvCxnSpPr>
          <p:cNvPr id="40" name="Straight Arrow Connector 39" descr="Flecha que va de la distribución de probabilidad a la salida en lenguaje natural. ">
            <a:extLst>
              <a:ext uri="{FF2B5EF4-FFF2-40B4-BE49-F238E27FC236}">
                <a16:creationId xmlns:a16="http://schemas.microsoft.com/office/drawing/2014/main" id="{9C4EC579-6BDD-F07C-8D6F-BA8EB725CC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7294641" y="4754516"/>
            <a:ext cx="2058365" cy="1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4E106F-47DC-52F9-CA44-078EB0D55DB9}"/>
              </a:ext>
            </a:extLst>
          </p:cNvPr>
          <p:cNvSpPr txBox="1"/>
          <p:nvPr/>
        </p:nvSpPr>
        <p:spPr>
          <a:xfrm>
            <a:off x="7498264" y="4847926"/>
            <a:ext cx="1651120" cy="430887"/>
          </a:xfrm>
          <a:prstGeom prst="rect">
            <a:avLst/>
          </a:prstGeom>
          <a:solidFill>
            <a:srgbClr val="091F2C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Descodificación + posprocesamiento</a:t>
            </a:r>
          </a:p>
        </p:txBody>
      </p:sp>
      <p:sp>
        <p:nvSpPr>
          <p:cNvPr id="42" name="Rectangle: Rounded Corners 10">
            <a:extLst>
              <a:ext uri="{FF2B5EF4-FFF2-40B4-BE49-F238E27FC236}">
                <a16:creationId xmlns:a16="http://schemas.microsoft.com/office/drawing/2014/main" id="{BEF06A25-9706-1262-B7A4-8151745AA9FD}"/>
              </a:ext>
            </a:extLst>
          </p:cNvPr>
          <p:cNvSpPr/>
          <p:nvPr/>
        </p:nvSpPr>
        <p:spPr bwMode="auto">
          <a:xfrm>
            <a:off x="9432843" y="3981512"/>
            <a:ext cx="1544954" cy="1546008"/>
          </a:xfrm>
          <a:prstGeom prst="roundRect">
            <a:avLst>
              <a:gd name="adj" fmla="val 501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Resultado </a:t>
            </a:r>
            <a:br>
              <a:rPr kumimoji="0" lang="en-US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 lenguaje natural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7" grpId="0" animBg="1"/>
      <p:bldP spid="34" grpId="0" animBg="1"/>
      <p:bldP spid="36" grpId="0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66A17-22E6-1004-9B37-088DB0AC3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24FF-3479-CC72-052D-3E442862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Preprocesamiento de la entrada: Tokenizaton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D6B58-A1D2-DC6D-1315-B118ECF2D98A}"/>
              </a:ext>
            </a:extLst>
          </p:cNvPr>
          <p:cNvSpPr txBox="1"/>
          <p:nvPr/>
        </p:nvSpPr>
        <p:spPr>
          <a:xfrm>
            <a:off x="2638424" y="5954108"/>
            <a:ext cx="7807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hlinkClick r:id="rId3"/>
              </a:rPr>
              <a:t>platform.openai.com/tokenizer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83697-9B44-FB01-F3BC-DB28B56F7939}"/>
              </a:ext>
            </a:extLst>
          </p:cNvPr>
          <p:cNvSpPr txBox="1"/>
          <p:nvPr/>
        </p:nvSpPr>
        <p:spPr>
          <a:xfrm>
            <a:off x="2638424" y="2291755"/>
            <a:ext cx="90201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spc="-2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2600" spc="-20" err="1">
                <a:latin typeface="Consolas" panose="020B0609020204030204" pitchFamily="49" charset="0"/>
                <a:cs typeface="Consolas" panose="020B0609020204030204" pitchFamily="49" charset="0"/>
              </a:rPr>
              <a:t>Hablaremos</a:t>
            </a:r>
            <a:r>
              <a:rPr lang="en-US" sz="2600" spc="-20"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2600" spc="-20" err="1">
                <a:latin typeface="Consolas" panose="020B0609020204030204" pitchFamily="49" charset="0"/>
                <a:cs typeface="Consolas" panose="020B0609020204030204" pitchFamily="49" charset="0"/>
              </a:rPr>
              <a:t>llms</a:t>
            </a:r>
            <a:r>
              <a:rPr lang="en-US" sz="2600" spc="-2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kumimoji="0" lang="en-US" sz="2600" b="0" i="0" u="none" strike="noStrike" kern="1200" cap="none" spc="-20" normalizeH="0" baseline="0" noProof="0">
              <a:ln>
                <a:noFill/>
              </a:ln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50A9AC-DE5F-1211-97C0-895551ACCA31}"/>
              </a:ext>
            </a:extLst>
          </p:cNvPr>
          <p:cNvCxnSpPr>
            <a:cxnSpLocks/>
          </p:cNvCxnSpPr>
          <p:nvPr/>
        </p:nvCxnSpPr>
        <p:spPr>
          <a:xfrm>
            <a:off x="4943475" y="2857500"/>
            <a:ext cx="0" cy="600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BF98FC-3AB9-618E-47C7-4999CCA26E48}"/>
              </a:ext>
            </a:extLst>
          </p:cNvPr>
          <p:cNvSpPr txBox="1"/>
          <p:nvPr/>
        </p:nvSpPr>
        <p:spPr>
          <a:xfrm>
            <a:off x="2789305" y="4586261"/>
            <a:ext cx="6680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>
                <a:solidFill>
                  <a:srgbClr val="353740"/>
                </a:solidFill>
                <a:effectLst/>
                <a:latin typeface="SF Mono"/>
              </a:rPr>
              <a:t>  39  18122  32127               334       11475   1782</a:t>
            </a:r>
            <a:endParaRPr lang="en-US" b="0" i="0">
              <a:solidFill>
                <a:srgbClr val="353740"/>
              </a:solidFill>
              <a:effectLst/>
              <a:latin typeface="OpenAI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E9014C-E8DA-9AE7-527A-E23693FC6106}"/>
              </a:ext>
            </a:extLst>
          </p:cNvPr>
          <p:cNvSpPr txBox="1"/>
          <p:nvPr/>
        </p:nvSpPr>
        <p:spPr>
          <a:xfrm>
            <a:off x="1559029" y="2291754"/>
            <a:ext cx="102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2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Semibold" panose="020B0502040204020203" pitchFamily="34" charset="0"/>
              </a:rPr>
              <a:t>Input: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19B8F-00BB-9F32-FB6B-4D48F0772A46}"/>
              </a:ext>
            </a:extLst>
          </p:cNvPr>
          <p:cNvSpPr txBox="1"/>
          <p:nvPr/>
        </p:nvSpPr>
        <p:spPr>
          <a:xfrm>
            <a:off x="1142999" y="3706883"/>
            <a:ext cx="1444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2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Semibold" panose="020B0502040204020203" pitchFamily="34" charset="0"/>
              </a:rPr>
              <a:t>Tokens: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CEED5-9219-3076-89FC-17D785B9C1F9}"/>
              </a:ext>
            </a:extLst>
          </p:cNvPr>
          <p:cNvSpPr txBox="1"/>
          <p:nvPr/>
        </p:nvSpPr>
        <p:spPr>
          <a:xfrm>
            <a:off x="944641" y="4540526"/>
            <a:ext cx="1643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2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Semibold" panose="020B0502040204020203" pitchFamily="34" charset="0"/>
              </a:rPr>
              <a:t>Token IDs:</a:t>
            </a:r>
          </a:p>
        </p:txBody>
      </p:sp>
      <p:pic>
        <p:nvPicPr>
          <p:cNvPr id="11" name="Picture 10" descr="A close-up of a logo&#10;&#10;AI-generated content may be incorrect.">
            <a:extLst>
              <a:ext uri="{FF2B5EF4-FFF2-40B4-BE49-F238E27FC236}">
                <a16:creationId xmlns:a16="http://schemas.microsoft.com/office/drawing/2014/main" id="{12E6BA1A-991D-8462-9CBC-F67344C9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20" y="3284563"/>
            <a:ext cx="4952180" cy="12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7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2" ma:contentTypeDescription="Create a new document." ma:contentTypeScope="" ma:versionID="5c614c6a2b8e432a489ab58dd60b093c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c75430972807c9b17b3372b288c97f51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566788B8-8F0A-4DD7-AF4A-30ECB1708A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96da845-320a-4090-a8c1-9d38d24895f3"/>
    <ds:schemaRef ds:uri="4d763a3d-abd4-45ac-ad35-6c0fa32d5be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97C9A9-E4D0-4799-8C2B-4174972F3F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5DAC25-AD31-41EC-9F97-852DFC19F3C9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sharepoint/v3"/>
    <ds:schemaRef ds:uri="230e9df3-be65-4c73-a93b-d1236ebd677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4d763a3d-abd4-45ac-ad35-6c0fa32d5be4"/>
    <ds:schemaRef ds:uri="496da845-320a-4090-a8c1-9d38d24895f3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2507</Words>
  <Application>Microsoft Office PowerPoint</Application>
  <PresentationFormat>Widescreen</PresentationFormat>
  <Paragraphs>421</Paragraphs>
  <Slides>41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PowerPoint Presentation</vt:lpstr>
      <vt:lpstr>PowerPoint Presentation</vt:lpstr>
      <vt:lpstr>Python + IA</vt:lpstr>
      <vt:lpstr>Hoy cubriremos...</vt:lpstr>
      <vt:lpstr>Cómo funcionan los LLM</vt:lpstr>
      <vt:lpstr>De seguro que has usado un LLM...</vt:lpstr>
      <vt:lpstr>LLM: Modelos de Lenguaje Grande</vt:lpstr>
      <vt:lpstr>Así funcionan los modelos lingüísticos</vt:lpstr>
      <vt:lpstr>Preprocesamiento de la entrada: Tokenizaton</vt:lpstr>
      <vt:lpstr>Entradas y salidas del modelo</vt:lpstr>
      <vt:lpstr>El contexto se expande</vt:lpstr>
      <vt:lpstr>Selección de token</vt:lpstr>
      <vt:lpstr>Simplemente, los LLMs predicen el siguiente token</vt:lpstr>
      <vt:lpstr>Opciones de modelos</vt:lpstr>
      <vt:lpstr>Modelos gestionados</vt:lpstr>
      <vt:lpstr>Demo: GitHub Models</vt:lpstr>
      <vt:lpstr>Modelos locales</vt:lpstr>
      <vt:lpstr>Demo: Ollama</vt:lpstr>
      <vt:lpstr>Usando LLMs desde Python</vt:lpstr>
      <vt:lpstr>Librerías de Python para modelos de Azure AI</vt:lpstr>
      <vt:lpstr>¿Quieres seguir el paso a paso?</vt:lpstr>
      <vt:lpstr>Librería OpenAI</vt:lpstr>
      <vt:lpstr>Autenticación API para hosts OpenAI</vt:lpstr>
      <vt:lpstr>Autenticación API para OpenAI-like APIs</vt:lpstr>
      <vt:lpstr>Llamada a Chat Completion API</vt:lpstr>
      <vt:lpstr>Transmite la respuesta</vt:lpstr>
      <vt:lpstr>Multi-turn conversations</vt:lpstr>
      <vt:lpstr>LLMs: Pros y Cons</vt:lpstr>
      <vt:lpstr>Como mejorar output del LLM</vt:lpstr>
      <vt:lpstr>Maneras de mejorar LLM output</vt:lpstr>
      <vt:lpstr>Prompt engineering</vt:lpstr>
      <vt:lpstr>Few-shot ejemplos</vt:lpstr>
      <vt:lpstr>Chained calls</vt:lpstr>
      <vt:lpstr>Desarrollando aplicaciones impulsadas por LLMs</vt:lpstr>
      <vt:lpstr>Chat + vision app</vt:lpstr>
      <vt:lpstr>App architectura</vt:lpstr>
      <vt:lpstr>Streaming respuestas en Quart</vt:lpstr>
      <vt:lpstr>P: ¿Por qué el backend utiliza Quart?</vt:lpstr>
      <vt:lpstr>R: ¿Por qué el backend utiliza Quart?</vt:lpstr>
      <vt:lpstr>Async frameworks para Python</vt:lpstr>
      <vt:lpstr>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lastModifiedBy>Gwyneth Peña-Siguenza</cp:lastModifiedBy>
  <cp:revision>53</cp:revision>
  <dcterms:created xsi:type="dcterms:W3CDTF">2025-02-24T19:33:09Z</dcterms:created>
  <dcterms:modified xsi:type="dcterms:W3CDTF">2025-10-07T19:08:46Z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0x010100C8F5212CE279FA4ABCCDA2B633FB6206</vt:lpwstr>
  </property>
  <property fmtid="{D5CDD505-2E9C-101B-9397-08002B2CF9AE}" pid="3" name="MediaServiceImageTags">
    <vt:lpwstr/>
  </property>
</Properties>
</file>